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1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6"/>
  </p:notesMasterIdLst>
  <p:sldIdLst>
    <p:sldId id="285" r:id="rId2"/>
    <p:sldId id="5746" r:id="rId3"/>
    <p:sldId id="303" r:id="rId4"/>
    <p:sldId id="5754" r:id="rId5"/>
    <p:sldId id="452" r:id="rId6"/>
    <p:sldId id="445" r:id="rId7"/>
    <p:sldId id="495" r:id="rId8"/>
    <p:sldId id="494" r:id="rId9"/>
    <p:sldId id="5750" r:id="rId10"/>
    <p:sldId id="493" r:id="rId11"/>
    <p:sldId id="392" r:id="rId12"/>
    <p:sldId id="5767" r:id="rId13"/>
    <p:sldId id="461" r:id="rId14"/>
    <p:sldId id="5769" r:id="rId15"/>
    <p:sldId id="257" r:id="rId16"/>
    <p:sldId id="370" r:id="rId17"/>
    <p:sldId id="5778" r:id="rId18"/>
    <p:sldId id="469" r:id="rId19"/>
    <p:sldId id="5776" r:id="rId20"/>
    <p:sldId id="5780" r:id="rId21"/>
    <p:sldId id="5747" r:id="rId22"/>
    <p:sldId id="5756" r:id="rId23"/>
    <p:sldId id="5762" r:id="rId24"/>
    <p:sldId id="5761" r:id="rId25"/>
    <p:sldId id="442" r:id="rId26"/>
    <p:sldId id="5781" r:id="rId27"/>
    <p:sldId id="391" r:id="rId28"/>
    <p:sldId id="5779" r:id="rId29"/>
    <p:sldId id="438" r:id="rId30"/>
    <p:sldId id="5744" r:id="rId31"/>
    <p:sldId id="5752" r:id="rId32"/>
    <p:sldId id="5760" r:id="rId33"/>
    <p:sldId id="5763" r:id="rId34"/>
    <p:sldId id="5753" r:id="rId35"/>
    <p:sldId id="5775" r:id="rId36"/>
    <p:sldId id="441" r:id="rId37"/>
    <p:sldId id="5773" r:id="rId38"/>
    <p:sldId id="443" r:id="rId39"/>
    <p:sldId id="5748" r:id="rId40"/>
    <p:sldId id="5777" r:id="rId41"/>
    <p:sldId id="444" r:id="rId42"/>
    <p:sldId id="5774" r:id="rId43"/>
    <p:sldId id="432" r:id="rId44"/>
    <p:sldId id="5768" r:id="rId4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869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941" autoAdjust="0"/>
    <p:restoredTop sz="74224" autoAdjust="0"/>
  </p:normalViewPr>
  <p:slideViewPr>
    <p:cSldViewPr snapToGrid="0">
      <p:cViewPr varScale="1">
        <p:scale>
          <a:sx n="82" d="100"/>
          <a:sy n="82" d="100"/>
        </p:scale>
        <p:origin x="96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net1.cec.eu.int\COMM\B\B2\From%20DG01\B2%20(old%20A2)\08.%20INTER-INST%20RELATIONS\1.%20IIR\30.%20EE%202024\PPT\Illustrations\Book1_EP_EB%20awareness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https://eceuropaeu-my.sharepoint.com/personal/george_gagelea_ext_ec_europa_eu/Documents/Book1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61518047"/>
        <c:axId val="861516799"/>
      </c:barChart>
      <c:catAx>
        <c:axId val="86151804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61516799"/>
        <c:crosses val="autoZero"/>
        <c:auto val="1"/>
        <c:lblAlgn val="ctr"/>
        <c:lblOffset val="100"/>
        <c:noMultiLvlLbl val="0"/>
      </c:catAx>
      <c:valAx>
        <c:axId val="86151679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6151804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872003967"/>
        <c:axId val="872003551"/>
      </c:barChart>
      <c:catAx>
        <c:axId val="87200396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72003551"/>
        <c:crosses val="autoZero"/>
        <c:auto val="1"/>
        <c:lblAlgn val="ctr"/>
        <c:lblOffset val="100"/>
        <c:noMultiLvlLbl val="0"/>
      </c:catAx>
      <c:valAx>
        <c:axId val="87200355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7200396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99"/>
        <c:axId val="2001627008"/>
        <c:axId val="2001642816"/>
      </c:barChart>
      <c:catAx>
        <c:axId val="2001627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01642816"/>
        <c:crosses val="autoZero"/>
        <c:auto val="1"/>
        <c:lblAlgn val="ctr"/>
        <c:lblOffset val="100"/>
        <c:noMultiLvlLbl val="0"/>
      </c:catAx>
      <c:valAx>
        <c:axId val="200164281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0.00%" sourceLinked="1"/>
        <c:majorTickMark val="none"/>
        <c:minorTickMark val="none"/>
        <c:tickLblPos val="nextTo"/>
        <c:crossAx val="20016270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838867967591008E-2"/>
          <c:y val="0.13506407017024014"/>
          <c:w val="0.84014350108410363"/>
          <c:h val="0.8017040883010240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Tend to Trust</c:v>
                </c:pt>
              </c:strCache>
            </c:strRef>
          </c:tx>
          <c:spPr>
            <a:solidFill>
              <a:srgbClr val="1869AC"/>
            </a:solidFill>
            <a:ln>
              <a:noFill/>
            </a:ln>
            <a:effectLst/>
          </c:spPr>
          <c:invertIfNegative val="0"/>
          <c:cat>
            <c:strRef>
              <c:f>Sheet1!$A$2:$A$11</c:f>
              <c:strCache>
                <c:ptCount val="10"/>
                <c:pt idx="0">
                  <c:v>EU 27</c:v>
                </c:pt>
                <c:pt idx="1">
                  <c:v>DE</c:v>
                </c:pt>
                <c:pt idx="2">
                  <c:v>EE</c:v>
                </c:pt>
                <c:pt idx="3">
                  <c:v>LV</c:v>
                </c:pt>
                <c:pt idx="4">
                  <c:v>LT</c:v>
                </c:pt>
                <c:pt idx="5">
                  <c:v>SK</c:v>
                </c:pt>
                <c:pt idx="6">
                  <c:v>PL</c:v>
                </c:pt>
                <c:pt idx="7">
                  <c:v>HU</c:v>
                </c:pt>
                <c:pt idx="8">
                  <c:v>AT</c:v>
                </c:pt>
                <c:pt idx="9">
                  <c:v>CZ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47</c:v>
                </c:pt>
                <c:pt idx="1">
                  <c:v>43</c:v>
                </c:pt>
                <c:pt idx="2">
                  <c:v>48</c:v>
                </c:pt>
                <c:pt idx="3">
                  <c:v>55</c:v>
                </c:pt>
                <c:pt idx="4">
                  <c:v>65</c:v>
                </c:pt>
                <c:pt idx="5">
                  <c:v>44</c:v>
                </c:pt>
                <c:pt idx="6">
                  <c:v>57</c:v>
                </c:pt>
                <c:pt idx="7">
                  <c:v>54</c:v>
                </c:pt>
                <c:pt idx="8">
                  <c:v>43</c:v>
                </c:pt>
                <c:pt idx="9">
                  <c:v>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AFD-4528-845E-56C47742F6D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Tend not to Trust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cat>
            <c:strRef>
              <c:f>Sheet1!$A$2:$A$11</c:f>
              <c:strCache>
                <c:ptCount val="10"/>
                <c:pt idx="0">
                  <c:v>EU 27</c:v>
                </c:pt>
                <c:pt idx="1">
                  <c:v>DE</c:v>
                </c:pt>
                <c:pt idx="2">
                  <c:v>EE</c:v>
                </c:pt>
                <c:pt idx="3">
                  <c:v>LV</c:v>
                </c:pt>
                <c:pt idx="4">
                  <c:v>LT</c:v>
                </c:pt>
                <c:pt idx="5">
                  <c:v>SK</c:v>
                </c:pt>
                <c:pt idx="6">
                  <c:v>PL</c:v>
                </c:pt>
                <c:pt idx="7">
                  <c:v>HU</c:v>
                </c:pt>
                <c:pt idx="8">
                  <c:v>AT</c:v>
                </c:pt>
                <c:pt idx="9">
                  <c:v>CZ</c:v>
                </c:pt>
              </c:strCache>
            </c:strRef>
          </c:cat>
          <c:val>
            <c:numRef>
              <c:f>Sheet1!$C$2:$C$11</c:f>
              <c:numCache>
                <c:formatCode>General</c:formatCode>
                <c:ptCount val="10"/>
                <c:pt idx="0">
                  <c:v>45</c:v>
                </c:pt>
                <c:pt idx="1">
                  <c:v>49</c:v>
                </c:pt>
                <c:pt idx="2">
                  <c:v>36</c:v>
                </c:pt>
                <c:pt idx="3">
                  <c:v>29</c:v>
                </c:pt>
                <c:pt idx="4">
                  <c:v>23</c:v>
                </c:pt>
                <c:pt idx="5">
                  <c:v>47</c:v>
                </c:pt>
                <c:pt idx="6">
                  <c:v>36</c:v>
                </c:pt>
                <c:pt idx="7">
                  <c:v>41</c:v>
                </c:pt>
                <c:pt idx="8">
                  <c:v>50</c:v>
                </c:pt>
                <c:pt idx="9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AFD-4528-845E-56C47742F6D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Don't Know</c:v>
                </c:pt>
              </c:strCache>
            </c:strRef>
          </c:tx>
          <c:spPr>
            <a:solidFill>
              <a:schemeClr val="tx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Sheet1!$A$2:$A$11</c:f>
              <c:strCache>
                <c:ptCount val="10"/>
                <c:pt idx="0">
                  <c:v>EU 27</c:v>
                </c:pt>
                <c:pt idx="1">
                  <c:v>DE</c:v>
                </c:pt>
                <c:pt idx="2">
                  <c:v>EE</c:v>
                </c:pt>
                <c:pt idx="3">
                  <c:v>LV</c:v>
                </c:pt>
                <c:pt idx="4">
                  <c:v>LT</c:v>
                </c:pt>
                <c:pt idx="5">
                  <c:v>SK</c:v>
                </c:pt>
                <c:pt idx="6">
                  <c:v>PL</c:v>
                </c:pt>
                <c:pt idx="7">
                  <c:v>HU</c:v>
                </c:pt>
                <c:pt idx="8">
                  <c:v>AT</c:v>
                </c:pt>
                <c:pt idx="9">
                  <c:v>CZ</c:v>
                </c:pt>
              </c:strCache>
            </c:strRef>
          </c:cat>
          <c:val>
            <c:numRef>
              <c:f>Sheet1!$D$2:$D$11</c:f>
              <c:numCache>
                <c:formatCode>General</c:formatCode>
                <c:ptCount val="10"/>
                <c:pt idx="0">
                  <c:v>8</c:v>
                </c:pt>
                <c:pt idx="1">
                  <c:v>8</c:v>
                </c:pt>
                <c:pt idx="2">
                  <c:v>16</c:v>
                </c:pt>
                <c:pt idx="3">
                  <c:v>16</c:v>
                </c:pt>
                <c:pt idx="4">
                  <c:v>12</c:v>
                </c:pt>
                <c:pt idx="5">
                  <c:v>9</c:v>
                </c:pt>
                <c:pt idx="6">
                  <c:v>7</c:v>
                </c:pt>
                <c:pt idx="7">
                  <c:v>5</c:v>
                </c:pt>
                <c:pt idx="8">
                  <c:v>7</c:v>
                </c:pt>
                <c:pt idx="9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AFD-4528-845E-56C47742F6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288321264"/>
        <c:axId val="1977444512"/>
      </c:barChart>
      <c:catAx>
        <c:axId val="1288321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7444512"/>
        <c:crosses val="autoZero"/>
        <c:auto val="1"/>
        <c:lblAlgn val="ctr"/>
        <c:lblOffset val="100"/>
        <c:noMultiLvlLbl val="0"/>
      </c:catAx>
      <c:valAx>
        <c:axId val="1977444512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883212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11672657765605386"/>
          <c:y val="6.4937470066237504E-3"/>
          <c:w val="0.68169531140149131"/>
          <c:h val="0.1114245573837103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578315749825536"/>
          <c:y val="7.873764980893129E-2"/>
          <c:w val="0.53546299340828385"/>
          <c:h val="0.80312544719653434"/>
        </c:manualLayout>
      </c:layout>
      <c:radarChart>
        <c:radarStyle val="marker"/>
        <c:varyColors val="0"/>
        <c:ser>
          <c:idx val="0"/>
          <c:order val="0"/>
          <c:tx>
            <c:strRef>
              <c:f>Sheet4!$A$3:$B$3</c:f>
              <c:strCache>
                <c:ptCount val="2"/>
                <c:pt idx="0">
                  <c:v>How likely would you be to vote in these elections?</c:v>
                </c:pt>
                <c:pt idx="1">
                  <c:v>2023</c:v>
                </c:pt>
              </c:strCache>
            </c:strRef>
          </c:tx>
          <c:spPr>
            <a:ln w="63500" cap="rnd">
              <a:solidFill>
                <a:schemeClr val="accent3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Sheet4!$C$2:$AD$2</c:f>
              <c:strCache>
                <c:ptCount val="28"/>
                <c:pt idx="0">
                  <c:v>UE27</c:v>
                </c:pt>
                <c:pt idx="1">
                  <c:v>BE</c:v>
                </c:pt>
                <c:pt idx="2">
                  <c:v>BG</c:v>
                </c:pt>
                <c:pt idx="3">
                  <c:v>CZ</c:v>
                </c:pt>
                <c:pt idx="4">
                  <c:v>DK</c:v>
                </c:pt>
                <c:pt idx="5">
                  <c:v>DE</c:v>
                </c:pt>
                <c:pt idx="6">
                  <c:v>EE</c:v>
                </c:pt>
                <c:pt idx="7">
                  <c:v>IE</c:v>
                </c:pt>
                <c:pt idx="8">
                  <c:v>EL</c:v>
                </c:pt>
                <c:pt idx="9">
                  <c:v>ES</c:v>
                </c:pt>
                <c:pt idx="10">
                  <c:v>FR</c:v>
                </c:pt>
                <c:pt idx="11">
                  <c:v>HR</c:v>
                </c:pt>
                <c:pt idx="12">
                  <c:v>IT</c:v>
                </c:pt>
                <c:pt idx="13">
                  <c:v>CY</c:v>
                </c:pt>
                <c:pt idx="14">
                  <c:v>LV</c:v>
                </c:pt>
                <c:pt idx="15">
                  <c:v>LT</c:v>
                </c:pt>
                <c:pt idx="16">
                  <c:v>LU</c:v>
                </c:pt>
                <c:pt idx="17">
                  <c:v>HU</c:v>
                </c:pt>
                <c:pt idx="18">
                  <c:v>MT</c:v>
                </c:pt>
                <c:pt idx="19">
                  <c:v>NL</c:v>
                </c:pt>
                <c:pt idx="20">
                  <c:v>AT</c:v>
                </c:pt>
                <c:pt idx="21">
                  <c:v>PL</c:v>
                </c:pt>
                <c:pt idx="22">
                  <c:v>PT</c:v>
                </c:pt>
                <c:pt idx="23">
                  <c:v>RO</c:v>
                </c:pt>
                <c:pt idx="24">
                  <c:v>SI</c:v>
                </c:pt>
                <c:pt idx="25">
                  <c:v>SK</c:v>
                </c:pt>
                <c:pt idx="26">
                  <c:v>FI</c:v>
                </c:pt>
                <c:pt idx="27">
                  <c:v>SE</c:v>
                </c:pt>
              </c:strCache>
            </c:strRef>
          </c:cat>
          <c:val>
            <c:numRef>
              <c:f>Sheet4!$C$3:$AD$3</c:f>
              <c:numCache>
                <c:formatCode>0%</c:formatCode>
                <c:ptCount val="28"/>
                <c:pt idx="0">
                  <c:v>0.67</c:v>
                </c:pt>
                <c:pt idx="1">
                  <c:v>0.73</c:v>
                </c:pt>
                <c:pt idx="2">
                  <c:v>0.55000000000000004</c:v>
                </c:pt>
                <c:pt idx="3">
                  <c:v>0.5</c:v>
                </c:pt>
                <c:pt idx="4">
                  <c:v>0.83</c:v>
                </c:pt>
                <c:pt idx="5">
                  <c:v>0.73</c:v>
                </c:pt>
                <c:pt idx="6">
                  <c:v>0.59</c:v>
                </c:pt>
                <c:pt idx="7">
                  <c:v>0.74</c:v>
                </c:pt>
                <c:pt idx="8">
                  <c:v>0.74</c:v>
                </c:pt>
                <c:pt idx="9">
                  <c:v>0.65</c:v>
                </c:pt>
                <c:pt idx="10">
                  <c:v>0.61</c:v>
                </c:pt>
                <c:pt idx="11">
                  <c:v>0.53</c:v>
                </c:pt>
                <c:pt idx="12">
                  <c:v>0.64</c:v>
                </c:pt>
                <c:pt idx="13">
                  <c:v>0.61</c:v>
                </c:pt>
                <c:pt idx="14">
                  <c:v>0.59</c:v>
                </c:pt>
                <c:pt idx="15">
                  <c:v>0.71</c:v>
                </c:pt>
                <c:pt idx="16">
                  <c:v>0.68</c:v>
                </c:pt>
                <c:pt idx="17">
                  <c:v>0.67</c:v>
                </c:pt>
                <c:pt idx="18">
                  <c:v>0.66</c:v>
                </c:pt>
                <c:pt idx="19">
                  <c:v>0.87</c:v>
                </c:pt>
                <c:pt idx="20">
                  <c:v>0.68</c:v>
                </c:pt>
                <c:pt idx="21">
                  <c:v>0.66</c:v>
                </c:pt>
                <c:pt idx="22">
                  <c:v>0.62</c:v>
                </c:pt>
                <c:pt idx="23">
                  <c:v>0.64</c:v>
                </c:pt>
                <c:pt idx="24">
                  <c:v>0.57999999999999996</c:v>
                </c:pt>
                <c:pt idx="25">
                  <c:v>0.56999999999999995</c:v>
                </c:pt>
                <c:pt idx="26">
                  <c:v>0.75</c:v>
                </c:pt>
                <c:pt idx="27">
                  <c:v>0.83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737-4335-B173-EE8E5ECCF259}"/>
            </c:ext>
          </c:extLst>
        </c:ser>
        <c:ser>
          <c:idx val="1"/>
          <c:order val="1"/>
          <c:tx>
            <c:strRef>
              <c:f>Sheet4!$A$4:$B$4</c:f>
              <c:strCache>
                <c:ptCount val="2"/>
                <c:pt idx="0">
                  <c:v>How likely would you be to vote in these elections?</c:v>
                </c:pt>
                <c:pt idx="1">
                  <c:v>2018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Sheet4!$C$2:$AD$2</c:f>
              <c:strCache>
                <c:ptCount val="28"/>
                <c:pt idx="0">
                  <c:v>UE27</c:v>
                </c:pt>
                <c:pt idx="1">
                  <c:v>BE</c:v>
                </c:pt>
                <c:pt idx="2">
                  <c:v>BG</c:v>
                </c:pt>
                <c:pt idx="3">
                  <c:v>CZ</c:v>
                </c:pt>
                <c:pt idx="4">
                  <c:v>DK</c:v>
                </c:pt>
                <c:pt idx="5">
                  <c:v>DE</c:v>
                </c:pt>
                <c:pt idx="6">
                  <c:v>EE</c:v>
                </c:pt>
                <c:pt idx="7">
                  <c:v>IE</c:v>
                </c:pt>
                <c:pt idx="8">
                  <c:v>EL</c:v>
                </c:pt>
                <c:pt idx="9">
                  <c:v>ES</c:v>
                </c:pt>
                <c:pt idx="10">
                  <c:v>FR</c:v>
                </c:pt>
                <c:pt idx="11">
                  <c:v>HR</c:v>
                </c:pt>
                <c:pt idx="12">
                  <c:v>IT</c:v>
                </c:pt>
                <c:pt idx="13">
                  <c:v>CY</c:v>
                </c:pt>
                <c:pt idx="14">
                  <c:v>LV</c:v>
                </c:pt>
                <c:pt idx="15">
                  <c:v>LT</c:v>
                </c:pt>
                <c:pt idx="16">
                  <c:v>LU</c:v>
                </c:pt>
                <c:pt idx="17">
                  <c:v>HU</c:v>
                </c:pt>
                <c:pt idx="18">
                  <c:v>MT</c:v>
                </c:pt>
                <c:pt idx="19">
                  <c:v>NL</c:v>
                </c:pt>
                <c:pt idx="20">
                  <c:v>AT</c:v>
                </c:pt>
                <c:pt idx="21">
                  <c:v>PL</c:v>
                </c:pt>
                <c:pt idx="22">
                  <c:v>PT</c:v>
                </c:pt>
                <c:pt idx="23">
                  <c:v>RO</c:v>
                </c:pt>
                <c:pt idx="24">
                  <c:v>SI</c:v>
                </c:pt>
                <c:pt idx="25">
                  <c:v>SK</c:v>
                </c:pt>
                <c:pt idx="26">
                  <c:v>FI</c:v>
                </c:pt>
                <c:pt idx="27">
                  <c:v>SE</c:v>
                </c:pt>
              </c:strCache>
            </c:strRef>
          </c:cat>
          <c:val>
            <c:numRef>
              <c:f>Sheet4!$C$4:$AD$4</c:f>
            </c:numRef>
          </c:val>
          <c:extLst>
            <c:ext xmlns:c16="http://schemas.microsoft.com/office/drawing/2014/chart" uri="{C3380CC4-5D6E-409C-BE32-E72D297353CC}">
              <c16:uniqueId val="{00000001-9737-4335-B173-EE8E5ECCF259}"/>
            </c:ext>
          </c:extLst>
        </c:ser>
        <c:ser>
          <c:idx val="2"/>
          <c:order val="2"/>
          <c:tx>
            <c:strRef>
              <c:f>Sheet4!$A$5:$B$5</c:f>
              <c:strCache>
                <c:ptCount val="2"/>
                <c:pt idx="0">
                  <c:v>Would you say the actions of the EU have an impact on your daily life?</c:v>
                </c:pt>
                <c:pt idx="1">
                  <c:v>Totally yes</c:v>
                </c:pt>
              </c:strCache>
            </c:strRef>
          </c:tx>
          <c:spPr>
            <a:ln w="63500" cap="rnd">
              <a:solidFill>
                <a:srgbClr val="00B0F0"/>
              </a:solidFill>
              <a:round/>
            </a:ln>
            <a:effectLst/>
          </c:spPr>
          <c:marker>
            <c:symbol val="none"/>
          </c:marker>
          <c:cat>
            <c:strRef>
              <c:f>Sheet4!$C$2:$AD$2</c:f>
              <c:strCache>
                <c:ptCount val="28"/>
                <c:pt idx="0">
                  <c:v>UE27</c:v>
                </c:pt>
                <c:pt idx="1">
                  <c:v>BE</c:v>
                </c:pt>
                <c:pt idx="2">
                  <c:v>BG</c:v>
                </c:pt>
                <c:pt idx="3">
                  <c:v>CZ</c:v>
                </c:pt>
                <c:pt idx="4">
                  <c:v>DK</c:v>
                </c:pt>
                <c:pt idx="5">
                  <c:v>DE</c:v>
                </c:pt>
                <c:pt idx="6">
                  <c:v>EE</c:v>
                </c:pt>
                <c:pt idx="7">
                  <c:v>IE</c:v>
                </c:pt>
                <c:pt idx="8">
                  <c:v>EL</c:v>
                </c:pt>
                <c:pt idx="9">
                  <c:v>ES</c:v>
                </c:pt>
                <c:pt idx="10">
                  <c:v>FR</c:v>
                </c:pt>
                <c:pt idx="11">
                  <c:v>HR</c:v>
                </c:pt>
                <c:pt idx="12">
                  <c:v>IT</c:v>
                </c:pt>
                <c:pt idx="13">
                  <c:v>CY</c:v>
                </c:pt>
                <c:pt idx="14">
                  <c:v>LV</c:v>
                </c:pt>
                <c:pt idx="15">
                  <c:v>LT</c:v>
                </c:pt>
                <c:pt idx="16">
                  <c:v>LU</c:v>
                </c:pt>
                <c:pt idx="17">
                  <c:v>HU</c:v>
                </c:pt>
                <c:pt idx="18">
                  <c:v>MT</c:v>
                </c:pt>
                <c:pt idx="19">
                  <c:v>NL</c:v>
                </c:pt>
                <c:pt idx="20">
                  <c:v>AT</c:v>
                </c:pt>
                <c:pt idx="21">
                  <c:v>PL</c:v>
                </c:pt>
                <c:pt idx="22">
                  <c:v>PT</c:v>
                </c:pt>
                <c:pt idx="23">
                  <c:v>RO</c:v>
                </c:pt>
                <c:pt idx="24">
                  <c:v>SI</c:v>
                </c:pt>
                <c:pt idx="25">
                  <c:v>SK</c:v>
                </c:pt>
                <c:pt idx="26">
                  <c:v>FI</c:v>
                </c:pt>
                <c:pt idx="27">
                  <c:v>SE</c:v>
                </c:pt>
              </c:strCache>
            </c:strRef>
          </c:cat>
          <c:val>
            <c:numRef>
              <c:f>Sheet4!$C$5:$AD$5</c:f>
              <c:numCache>
                <c:formatCode>0%</c:formatCode>
                <c:ptCount val="28"/>
                <c:pt idx="0">
                  <c:v>0.71</c:v>
                </c:pt>
                <c:pt idx="1">
                  <c:v>0.72</c:v>
                </c:pt>
                <c:pt idx="2">
                  <c:v>0.6</c:v>
                </c:pt>
                <c:pt idx="3">
                  <c:v>0.74</c:v>
                </c:pt>
                <c:pt idx="4">
                  <c:v>0.75</c:v>
                </c:pt>
                <c:pt idx="5">
                  <c:v>0.8</c:v>
                </c:pt>
                <c:pt idx="6">
                  <c:v>0.6</c:v>
                </c:pt>
                <c:pt idx="7">
                  <c:v>0.74</c:v>
                </c:pt>
                <c:pt idx="8">
                  <c:v>0.82</c:v>
                </c:pt>
                <c:pt idx="9">
                  <c:v>0.64</c:v>
                </c:pt>
                <c:pt idx="10">
                  <c:v>0.67</c:v>
                </c:pt>
                <c:pt idx="11">
                  <c:v>0.62</c:v>
                </c:pt>
                <c:pt idx="12">
                  <c:v>0.6</c:v>
                </c:pt>
                <c:pt idx="13">
                  <c:v>0.87</c:v>
                </c:pt>
                <c:pt idx="14">
                  <c:v>0.6</c:v>
                </c:pt>
                <c:pt idx="15">
                  <c:v>0.67</c:v>
                </c:pt>
                <c:pt idx="16">
                  <c:v>0.86</c:v>
                </c:pt>
                <c:pt idx="17">
                  <c:v>0.74</c:v>
                </c:pt>
                <c:pt idx="18">
                  <c:v>0.87</c:v>
                </c:pt>
                <c:pt idx="19">
                  <c:v>0.72</c:v>
                </c:pt>
                <c:pt idx="20">
                  <c:v>0.73</c:v>
                </c:pt>
                <c:pt idx="21">
                  <c:v>0.79</c:v>
                </c:pt>
                <c:pt idx="22">
                  <c:v>0.8</c:v>
                </c:pt>
                <c:pt idx="23">
                  <c:v>0.62</c:v>
                </c:pt>
                <c:pt idx="24">
                  <c:v>0.77</c:v>
                </c:pt>
                <c:pt idx="25">
                  <c:v>0.82</c:v>
                </c:pt>
                <c:pt idx="26">
                  <c:v>0.74</c:v>
                </c:pt>
                <c:pt idx="27">
                  <c:v>0.72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737-4335-B173-EE8E5ECCF2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60545983"/>
        <c:axId val="760542655"/>
      </c:radarChart>
      <c:catAx>
        <c:axId val="7605459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60542655"/>
        <c:crosses val="autoZero"/>
        <c:auto val="1"/>
        <c:lblAlgn val="ctr"/>
        <c:lblOffset val="100"/>
        <c:noMultiLvlLbl val="0"/>
      </c:catAx>
      <c:valAx>
        <c:axId val="76054265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6054598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0.7978959362931396"/>
          <c:y val="6.3146360880643959E-2"/>
          <c:w val="0.17913260844559734"/>
          <c:h val="0.8342464898928996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Sheet2!$B$1</c:f>
              <c:strCache>
                <c:ptCount val="1"/>
                <c:pt idx="0">
                  <c:v>Rising prices / inflation / cost of living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Sheet2!$A$2:$A$11</c:f>
              <c:strCache>
                <c:ptCount val="10"/>
                <c:pt idx="0">
                  <c:v>EU 27</c:v>
                </c:pt>
                <c:pt idx="1">
                  <c:v>DE</c:v>
                </c:pt>
                <c:pt idx="2">
                  <c:v>EE</c:v>
                </c:pt>
                <c:pt idx="3">
                  <c:v>LV</c:v>
                </c:pt>
                <c:pt idx="4">
                  <c:v>LT</c:v>
                </c:pt>
                <c:pt idx="5">
                  <c:v>SK</c:v>
                </c:pt>
                <c:pt idx="6">
                  <c:v>PL</c:v>
                </c:pt>
                <c:pt idx="7">
                  <c:v>HU</c:v>
                </c:pt>
                <c:pt idx="8">
                  <c:v>AT</c:v>
                </c:pt>
                <c:pt idx="9">
                  <c:v>CZ</c:v>
                </c:pt>
              </c:strCache>
            </c:strRef>
          </c:cat>
          <c:val>
            <c:numRef>
              <c:f>Sheet2!$B$2:$B$11</c:f>
              <c:numCache>
                <c:formatCode>General</c:formatCode>
                <c:ptCount val="10"/>
                <c:pt idx="0">
                  <c:v>27</c:v>
                </c:pt>
                <c:pt idx="1">
                  <c:v>27</c:v>
                </c:pt>
                <c:pt idx="2">
                  <c:v>22</c:v>
                </c:pt>
                <c:pt idx="3">
                  <c:v>29</c:v>
                </c:pt>
                <c:pt idx="4">
                  <c:v>20</c:v>
                </c:pt>
                <c:pt idx="5">
                  <c:v>25</c:v>
                </c:pt>
                <c:pt idx="6">
                  <c:v>32</c:v>
                </c:pt>
                <c:pt idx="7">
                  <c:v>26</c:v>
                </c:pt>
                <c:pt idx="8">
                  <c:v>27</c:v>
                </c:pt>
                <c:pt idx="9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36D-432F-B508-6B734A432E7C}"/>
            </c:ext>
          </c:extLst>
        </c:ser>
        <c:ser>
          <c:idx val="1"/>
          <c:order val="1"/>
          <c:tx>
            <c:strRef>
              <c:f>Sheet2!$C$1</c:f>
              <c:strCache>
                <c:ptCount val="1"/>
                <c:pt idx="0">
                  <c:v>The International situation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Sheet2!$A$2:$A$11</c:f>
              <c:strCache>
                <c:ptCount val="10"/>
                <c:pt idx="0">
                  <c:v>EU 27</c:v>
                </c:pt>
                <c:pt idx="1">
                  <c:v>DE</c:v>
                </c:pt>
                <c:pt idx="2">
                  <c:v>EE</c:v>
                </c:pt>
                <c:pt idx="3">
                  <c:v>LV</c:v>
                </c:pt>
                <c:pt idx="4">
                  <c:v>LT</c:v>
                </c:pt>
                <c:pt idx="5">
                  <c:v>SK</c:v>
                </c:pt>
                <c:pt idx="6">
                  <c:v>PL</c:v>
                </c:pt>
                <c:pt idx="7">
                  <c:v>HU</c:v>
                </c:pt>
                <c:pt idx="8">
                  <c:v>AT</c:v>
                </c:pt>
                <c:pt idx="9">
                  <c:v>CZ</c:v>
                </c:pt>
              </c:strCache>
            </c:strRef>
          </c:cat>
          <c:val>
            <c:numRef>
              <c:f>Sheet2!$C$2:$C$11</c:f>
              <c:numCache>
                <c:formatCode>General</c:formatCode>
                <c:ptCount val="10"/>
                <c:pt idx="0">
                  <c:v>25</c:v>
                </c:pt>
                <c:pt idx="1">
                  <c:v>26</c:v>
                </c:pt>
                <c:pt idx="2">
                  <c:v>46</c:v>
                </c:pt>
                <c:pt idx="3">
                  <c:v>34</c:v>
                </c:pt>
                <c:pt idx="4">
                  <c:v>40</c:v>
                </c:pt>
                <c:pt idx="5">
                  <c:v>36</c:v>
                </c:pt>
                <c:pt idx="6">
                  <c:v>23</c:v>
                </c:pt>
                <c:pt idx="7">
                  <c:v>29</c:v>
                </c:pt>
                <c:pt idx="8">
                  <c:v>24</c:v>
                </c:pt>
                <c:pt idx="9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36D-432F-B508-6B734A432E7C}"/>
            </c:ext>
          </c:extLst>
        </c:ser>
        <c:ser>
          <c:idx val="2"/>
          <c:order val="2"/>
          <c:tx>
            <c:strRef>
              <c:f>Sheet2!$D$1</c:f>
              <c:strCache>
                <c:ptCount val="1"/>
                <c:pt idx="0">
                  <c:v>Immigration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Sheet2!$A$2:$A$11</c:f>
              <c:strCache>
                <c:ptCount val="10"/>
                <c:pt idx="0">
                  <c:v>EU 27</c:v>
                </c:pt>
                <c:pt idx="1">
                  <c:v>DE</c:v>
                </c:pt>
                <c:pt idx="2">
                  <c:v>EE</c:v>
                </c:pt>
                <c:pt idx="3">
                  <c:v>LV</c:v>
                </c:pt>
                <c:pt idx="4">
                  <c:v>LT</c:v>
                </c:pt>
                <c:pt idx="5">
                  <c:v>SK</c:v>
                </c:pt>
                <c:pt idx="6">
                  <c:v>PL</c:v>
                </c:pt>
                <c:pt idx="7">
                  <c:v>HU</c:v>
                </c:pt>
                <c:pt idx="8">
                  <c:v>AT</c:v>
                </c:pt>
                <c:pt idx="9">
                  <c:v>CZ</c:v>
                </c:pt>
              </c:strCache>
            </c:strRef>
          </c:cat>
          <c:val>
            <c:numRef>
              <c:f>Sheet2!$D$2:$D$11</c:f>
              <c:numCache>
                <c:formatCode>General</c:formatCode>
                <c:ptCount val="10"/>
                <c:pt idx="0">
                  <c:v>24</c:v>
                </c:pt>
                <c:pt idx="1">
                  <c:v>36</c:v>
                </c:pt>
                <c:pt idx="2">
                  <c:v>21</c:v>
                </c:pt>
                <c:pt idx="3">
                  <c:v>22</c:v>
                </c:pt>
                <c:pt idx="4">
                  <c:v>17</c:v>
                </c:pt>
                <c:pt idx="5">
                  <c:v>16</c:v>
                </c:pt>
                <c:pt idx="6">
                  <c:v>22</c:v>
                </c:pt>
                <c:pt idx="7">
                  <c:v>23</c:v>
                </c:pt>
                <c:pt idx="8">
                  <c:v>23</c:v>
                </c:pt>
                <c:pt idx="9">
                  <c:v>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36D-432F-B508-6B734A432E7C}"/>
            </c:ext>
          </c:extLst>
        </c:ser>
        <c:ser>
          <c:idx val="3"/>
          <c:order val="3"/>
          <c:tx>
            <c:strRef>
              <c:f>Sheet2!$E$1</c:f>
              <c:strCache>
                <c:ptCount val="1"/>
                <c:pt idx="0">
                  <c:v>The environment and climate change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Sheet2!$A$2:$A$11</c:f>
              <c:strCache>
                <c:ptCount val="10"/>
                <c:pt idx="0">
                  <c:v>EU 27</c:v>
                </c:pt>
                <c:pt idx="1">
                  <c:v>DE</c:v>
                </c:pt>
                <c:pt idx="2">
                  <c:v>EE</c:v>
                </c:pt>
                <c:pt idx="3">
                  <c:v>LV</c:v>
                </c:pt>
                <c:pt idx="4">
                  <c:v>LT</c:v>
                </c:pt>
                <c:pt idx="5">
                  <c:v>SK</c:v>
                </c:pt>
                <c:pt idx="6">
                  <c:v>PL</c:v>
                </c:pt>
                <c:pt idx="7">
                  <c:v>HU</c:v>
                </c:pt>
                <c:pt idx="8">
                  <c:v>AT</c:v>
                </c:pt>
                <c:pt idx="9">
                  <c:v>CZ</c:v>
                </c:pt>
              </c:strCache>
            </c:strRef>
          </c:cat>
          <c:val>
            <c:numRef>
              <c:f>Sheet2!$E$2:$E$11</c:f>
              <c:numCache>
                <c:formatCode>General</c:formatCode>
                <c:ptCount val="10"/>
                <c:pt idx="0">
                  <c:v>22</c:v>
                </c:pt>
                <c:pt idx="1">
                  <c:v>28</c:v>
                </c:pt>
                <c:pt idx="2">
                  <c:v>9</c:v>
                </c:pt>
                <c:pt idx="3">
                  <c:v>12</c:v>
                </c:pt>
                <c:pt idx="4">
                  <c:v>26</c:v>
                </c:pt>
                <c:pt idx="5">
                  <c:v>11</c:v>
                </c:pt>
                <c:pt idx="6">
                  <c:v>12</c:v>
                </c:pt>
                <c:pt idx="7">
                  <c:v>14</c:v>
                </c:pt>
                <c:pt idx="8">
                  <c:v>32</c:v>
                </c:pt>
                <c:pt idx="9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36D-432F-B508-6B734A432E7C}"/>
            </c:ext>
          </c:extLst>
        </c:ser>
        <c:ser>
          <c:idx val="4"/>
          <c:order val="4"/>
          <c:tx>
            <c:strRef>
              <c:f>Sheet2!$F$1</c:f>
              <c:strCache>
                <c:ptCount val="1"/>
                <c:pt idx="0">
                  <c:v>The economic situation 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Sheet2!$A$2:$A$11</c:f>
              <c:strCache>
                <c:ptCount val="10"/>
                <c:pt idx="0">
                  <c:v>EU 27</c:v>
                </c:pt>
                <c:pt idx="1">
                  <c:v>DE</c:v>
                </c:pt>
                <c:pt idx="2">
                  <c:v>EE</c:v>
                </c:pt>
                <c:pt idx="3">
                  <c:v>LV</c:v>
                </c:pt>
                <c:pt idx="4">
                  <c:v>LT</c:v>
                </c:pt>
                <c:pt idx="5">
                  <c:v>SK</c:v>
                </c:pt>
                <c:pt idx="6">
                  <c:v>PL</c:v>
                </c:pt>
                <c:pt idx="7">
                  <c:v>HU</c:v>
                </c:pt>
                <c:pt idx="8">
                  <c:v>AT</c:v>
                </c:pt>
                <c:pt idx="9">
                  <c:v>CZ</c:v>
                </c:pt>
              </c:strCache>
            </c:strRef>
          </c:cat>
          <c:val>
            <c:numRef>
              <c:f>Sheet2!$F$2:$F$11</c:f>
              <c:numCache>
                <c:formatCode>General</c:formatCode>
                <c:ptCount val="10"/>
                <c:pt idx="0">
                  <c:v>17</c:v>
                </c:pt>
                <c:pt idx="1">
                  <c:v>16</c:v>
                </c:pt>
                <c:pt idx="2">
                  <c:v>21</c:v>
                </c:pt>
                <c:pt idx="3">
                  <c:v>18</c:v>
                </c:pt>
                <c:pt idx="4">
                  <c:v>27</c:v>
                </c:pt>
                <c:pt idx="5">
                  <c:v>19</c:v>
                </c:pt>
                <c:pt idx="6">
                  <c:v>16</c:v>
                </c:pt>
                <c:pt idx="7">
                  <c:v>20</c:v>
                </c:pt>
                <c:pt idx="8">
                  <c:v>18</c:v>
                </c:pt>
                <c:pt idx="9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36D-432F-B508-6B734A432E7C}"/>
            </c:ext>
          </c:extLst>
        </c:ser>
        <c:ser>
          <c:idx val="5"/>
          <c:order val="5"/>
          <c:tx>
            <c:strRef>
              <c:f>Sheet2!$G$1</c:f>
              <c:strCache>
                <c:ptCount val="1"/>
                <c:pt idx="0">
                  <c:v>Energy supply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Sheet2!$A$2:$A$11</c:f>
              <c:strCache>
                <c:ptCount val="10"/>
                <c:pt idx="0">
                  <c:v>EU 27</c:v>
                </c:pt>
                <c:pt idx="1">
                  <c:v>DE</c:v>
                </c:pt>
                <c:pt idx="2">
                  <c:v>EE</c:v>
                </c:pt>
                <c:pt idx="3">
                  <c:v>LV</c:v>
                </c:pt>
                <c:pt idx="4">
                  <c:v>LT</c:v>
                </c:pt>
                <c:pt idx="5">
                  <c:v>SK</c:v>
                </c:pt>
                <c:pt idx="6">
                  <c:v>PL</c:v>
                </c:pt>
                <c:pt idx="7">
                  <c:v>HU</c:v>
                </c:pt>
                <c:pt idx="8">
                  <c:v>AT</c:v>
                </c:pt>
                <c:pt idx="9">
                  <c:v>CZ</c:v>
                </c:pt>
              </c:strCache>
            </c:strRef>
          </c:cat>
          <c:val>
            <c:numRef>
              <c:f>Sheet2!$G$2:$G$11</c:f>
              <c:numCache>
                <c:formatCode>General</c:formatCode>
                <c:ptCount val="10"/>
                <c:pt idx="0">
                  <c:v>16</c:v>
                </c:pt>
                <c:pt idx="1">
                  <c:v>17</c:v>
                </c:pt>
                <c:pt idx="2">
                  <c:v>24</c:v>
                </c:pt>
                <c:pt idx="3">
                  <c:v>15</c:v>
                </c:pt>
                <c:pt idx="4">
                  <c:v>18</c:v>
                </c:pt>
                <c:pt idx="5">
                  <c:v>22</c:v>
                </c:pt>
                <c:pt idx="6">
                  <c:v>13</c:v>
                </c:pt>
                <c:pt idx="7">
                  <c:v>24</c:v>
                </c:pt>
                <c:pt idx="8">
                  <c:v>22</c:v>
                </c:pt>
                <c:pt idx="9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36D-432F-B508-6B734A432E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16128768"/>
        <c:axId val="715503520"/>
      </c:barChart>
      <c:catAx>
        <c:axId val="716128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15503520"/>
        <c:crosses val="autoZero"/>
        <c:auto val="1"/>
        <c:lblAlgn val="ctr"/>
        <c:lblOffset val="100"/>
        <c:noMultiLvlLbl val="0"/>
      </c:catAx>
      <c:valAx>
        <c:axId val="7155035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161287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chemeClr val="tx1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1</cdr:y>
    </cdr:to>
    <cdr:pic>
      <cdr:nvPicPr>
        <cdr:cNvPr id="2" name="Picture 1">
          <a:extLst xmlns:a="http://schemas.openxmlformats.org/drawingml/2006/main">
            <a:ext uri="{FF2B5EF4-FFF2-40B4-BE49-F238E27FC236}">
              <a16:creationId xmlns:a16="http://schemas.microsoft.com/office/drawing/2014/main" id="{D7549E94-726B-92A0-231B-E4F5FC515D78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-1390390" y="0"/>
          <a:ext cx="10079952" cy="4238999"/>
        </a:xfrm>
        <a:prstGeom xmlns:a="http://schemas.openxmlformats.org/drawingml/2006/main" prst="rect">
          <a:avLst/>
        </a:prstGeom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B5CBC4-066B-4190-87D8-448A946A3E5C}" type="datetimeFigureOut">
              <a:rPr lang="en-IE" smtClean="0"/>
              <a:t>09/10/2023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AEB12B-762D-4A81-ABB4-D122587ADB9A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4026067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AEB12B-762D-4A81-ABB4-D122587ADB9A}" type="slidenum">
              <a:rPr lang="en-IE" smtClean="0"/>
              <a:t>1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0158371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20695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CF2995-AB43-4B7C-B8CD-9DC7C3692A9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0344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AEB12B-762D-4A81-ABB4-D122587ADB9A}" type="slidenum">
              <a:rPr lang="en-IE" smtClean="0"/>
              <a:t>13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5022530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CF2995-AB43-4B7C-B8CD-9DC7C3692A9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70198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IE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AEB12B-762D-4A81-ABB4-D122587ADB9A}" type="slidenum">
              <a:rPr lang="en-IE" smtClean="0"/>
              <a:t>16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4831778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sz="1200" dirty="0">
              <a:effectLst/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AEB12B-762D-4A81-ABB4-D122587ADB9A}" type="slidenum">
              <a:rPr lang="en-IE" smtClean="0"/>
              <a:t>18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4846406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 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AEB12B-762D-4A81-ABB4-D122587ADB9A}" type="slidenum">
              <a:rPr lang="en-IE" smtClean="0"/>
              <a:t>19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5006903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859347-3522-44D7-9A86-7B086EB883B3}" type="slidenum">
              <a:rPr lang="en-IE" smtClean="0"/>
              <a:t>21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16334752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/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AEB12B-762D-4A81-ABB4-D122587ADB9A}" type="slidenum">
              <a:rPr kumimoji="0" lang="en-I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I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540554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AEB12B-762D-4A81-ABB4-D122587ADB9A}" type="slidenum">
              <a:rPr kumimoji="0" lang="en-I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I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40716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CF2995-AB43-4B7C-B8CD-9DC7C3692A9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063739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CF2995-AB43-4B7C-B8CD-9DC7C3692A9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358514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AEB12B-762D-4A81-ABB4-D122587ADB9A}" type="slidenum">
              <a:rPr lang="en-IE" smtClean="0"/>
              <a:t>26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267509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CF2995-AB43-4B7C-B8CD-9DC7C3692A9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77132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CF2995-AB43-4B7C-B8CD-9DC7C3692A9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478376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CF2995-AB43-4B7C-B8CD-9DC7C3692A9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956702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859347-3522-44D7-9A86-7B086EB883B3}" type="slidenum">
              <a:rPr lang="en-IE" smtClean="0"/>
              <a:t>30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20961798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AEB12B-762D-4A81-ABB4-D122587ADB9A}" type="slidenum">
              <a:rPr lang="en-IE" smtClean="0"/>
              <a:t>31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59931747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AEB12B-762D-4A81-ABB4-D122587ADB9A}" type="slidenum">
              <a:rPr kumimoji="0" lang="en-I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I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231504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AEB12B-762D-4A81-ABB4-D122587ADB9A}" type="slidenum">
              <a:rPr kumimoji="0" lang="en-I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I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986817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859347-3522-44D7-9A86-7B086EB883B3}" type="slidenum">
              <a:rPr lang="en-IE" smtClean="0"/>
              <a:t>34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7438088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800" dirty="0">
              <a:solidFill>
                <a:srgbClr val="232323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859347-3522-44D7-9A86-7B086EB883B3}" type="slidenum">
              <a:rPr lang="en-IE" smtClean="0"/>
              <a:t>4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93321334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AEB12B-762D-4A81-ABB4-D122587ADB9A}" type="slidenum">
              <a:rPr lang="en-IE" smtClean="0"/>
              <a:t>35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68101402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CF2995-AB43-4B7C-B8CD-9DC7C3692A9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428642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AEB12B-762D-4A81-ABB4-D122587ADB9A}" type="slidenum">
              <a:rPr lang="en-IE" smtClean="0"/>
              <a:t>37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1374366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IE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GB" sz="1800" dirty="0"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 </a:t>
            </a:r>
            <a:endParaRPr lang="en-IE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CF2995-AB43-4B7C-B8CD-9DC7C3692A9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48103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AEB12B-762D-4A81-ABB4-D122587ADB9A}" type="slidenum">
              <a:rPr lang="en-IE" smtClean="0"/>
              <a:t>39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82232061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AEB12B-762D-4A81-ABB4-D122587ADB9A}" type="slidenum">
              <a:rPr lang="en-IE" smtClean="0"/>
              <a:t>40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1978354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0" indent="-342900">
              <a:buFont typeface="+mj-lt"/>
              <a:buAutoNum type="arabicPeriod"/>
              <a:tabLst>
                <a:tab pos="457200" algn="l"/>
              </a:tabLst>
            </a:pPr>
            <a:endParaRPr lang="en-IE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CF2995-AB43-4B7C-B8CD-9DC7C3692A9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124462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AEB12B-762D-4A81-ABB4-D122587ADB9A}" type="slidenum">
              <a:rPr lang="en-IE" smtClean="0"/>
              <a:t>42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70729199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AEB12B-762D-4A81-ABB4-D122587ADB9A}" type="slidenum">
              <a:rPr lang="en-IE" smtClean="0"/>
              <a:t>43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22527595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AEB12B-762D-4A81-ABB4-D122587ADB9A}" type="slidenum">
              <a:rPr lang="en-IE" smtClean="0"/>
              <a:t>44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402597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AEB12B-762D-4A81-ABB4-D122587ADB9A}" type="slidenum">
              <a:rPr kumimoji="0" lang="en-I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I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97043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AEB12B-762D-4A81-ABB4-D122587ADB9A}" type="slidenum">
              <a:rPr lang="en-IE" smtClean="0"/>
              <a:t>6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8662165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1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59347-3522-44D7-9A86-7B086EB883B3}" type="slidenum">
              <a:rPr lang="en-IE" smtClean="0"/>
              <a:t>7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0143177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b="1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859347-3522-44D7-9A86-7B086EB883B3}" type="slidenum">
              <a:rPr lang="en-IE" smtClean="0"/>
              <a:t>8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4577064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859347-3522-44D7-9A86-7B086EB883B3}" type="slidenum">
              <a:rPr lang="en-IE" smtClean="0"/>
              <a:t>9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0257046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59347-3522-44D7-9A86-7B086EB883B3}" type="slidenum">
              <a:rPr lang="en-IE" smtClean="0"/>
              <a:t>10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1745261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0" y="1078173"/>
            <a:ext cx="12192000" cy="5779827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2149523"/>
          </a:xfrm>
        </p:spPr>
        <p:txBody>
          <a:bodyPr wrap="none" anchor="t">
            <a:no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071351" y="4418049"/>
            <a:ext cx="10065224" cy="897754"/>
          </a:xfrm>
        </p:spPr>
        <p:txBody>
          <a:bodyPr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557903"/>
            <a:ext cx="5040313" cy="528998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372434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5328000" cy="3906435"/>
          </a:xfrm>
        </p:spPr>
        <p:txBody>
          <a:bodyPr>
            <a:noAutofit/>
          </a:bodyPr>
          <a:lstStyle>
            <a:lvl3pPr>
              <a:spcBef>
                <a:spcPts val="0"/>
              </a:spcBef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250" y="1825625"/>
            <a:ext cx="5328000" cy="3906435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31392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6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604979" y="1825625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8371761" y="1825625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52067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097331"/>
          </a:xfrm>
        </p:spPr>
        <p:txBody>
          <a:bodyPr wrap="square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noFill/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097331"/>
          </a:xfrm>
        </p:spPr>
        <p:txBody>
          <a:bodyPr wrap="square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96154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01141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59635" y="-59635"/>
            <a:ext cx="6155635" cy="6983896"/>
          </a:xfrm>
          <a:solidFill>
            <a:schemeClr val="bg2"/>
          </a:solidFill>
          <a:ln w="28575">
            <a:solidFill>
              <a:schemeClr val="accent5"/>
            </a:solidFill>
          </a:ln>
        </p:spPr>
        <p:txBody>
          <a:bodyPr/>
          <a:lstStyle/>
          <a:p>
            <a:endParaRPr lang="en-GB"/>
          </a:p>
        </p:txBody>
      </p:sp>
      <p:sp>
        <p:nvSpPr>
          <p:cNvPr id="10" name="Rectangle 9"/>
          <p:cNvSpPr/>
          <p:nvPr userDrawn="1"/>
        </p:nvSpPr>
        <p:spPr>
          <a:xfrm>
            <a:off x="3214048" y="1992573"/>
            <a:ext cx="8550322" cy="36166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9447" y="743802"/>
            <a:ext cx="544923" cy="54492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38331" y="1992572"/>
            <a:ext cx="8226040" cy="3616657"/>
          </a:xfrm>
          <a:solidFill>
            <a:schemeClr val="bg1"/>
          </a:solidFill>
        </p:spPr>
        <p:txBody>
          <a:bodyPr lIns="360000" tIns="360000" rIns="360000" bIns="360000" anchor="ctr" anchorCtr="0">
            <a:noAutofit/>
          </a:bodyPr>
          <a:lstStyle>
            <a:lvl1pPr marL="0" indent="0">
              <a:buFontTx/>
              <a:buNone/>
              <a:defRPr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480747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Content (half p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7056" y="1825625"/>
            <a:ext cx="4926841" cy="3769957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6817056" y="482860"/>
            <a:ext cx="4669266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46383" y="-46383"/>
            <a:ext cx="6142383" cy="6964017"/>
          </a:xfrm>
          <a:solidFill>
            <a:schemeClr val="bg2"/>
          </a:solidFill>
          <a:ln w="28575">
            <a:solidFill>
              <a:schemeClr val="accent5"/>
            </a:solidFill>
          </a:ln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04133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70722" y="2284667"/>
            <a:ext cx="3141663" cy="2090737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7901451" y="2284668"/>
            <a:ext cx="3141663" cy="2090737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436086" y="2284667"/>
            <a:ext cx="3141663" cy="2090737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1206774" y="4038684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7"/>
          </p:nvPr>
        </p:nvSpPr>
        <p:spPr>
          <a:xfrm>
            <a:off x="4672139" y="4041944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8137503" y="4037437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633394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3713869" y="2159957"/>
            <a:ext cx="2461591" cy="1638158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713868" y="3968881"/>
            <a:ext cx="2461591" cy="1638158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324547" y="2159956"/>
            <a:ext cx="2461593" cy="1638159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8935227" y="3968880"/>
            <a:ext cx="2520000" cy="1638158"/>
          </a:xfrm>
          <a:noFill/>
        </p:spPr>
        <p:txBody>
          <a:bodyPr tIns="90000"/>
          <a:lstStyle>
            <a:lvl1pPr marL="0" indent="0" algn="l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1033617" y="2159957"/>
            <a:ext cx="2520000" cy="1638159"/>
          </a:xfrm>
          <a:noFill/>
        </p:spPr>
        <p:txBody>
          <a:bodyPr tIns="90000"/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6324549" y="3968880"/>
            <a:ext cx="2461591" cy="1638158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20"/>
          </p:nvPr>
        </p:nvSpPr>
        <p:spPr>
          <a:xfrm>
            <a:off x="1033617" y="3968881"/>
            <a:ext cx="2520000" cy="1638158"/>
          </a:xfrm>
          <a:noFill/>
        </p:spPr>
        <p:txBody>
          <a:bodyPr tIns="90000"/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21"/>
          </p:nvPr>
        </p:nvSpPr>
        <p:spPr>
          <a:xfrm>
            <a:off x="8966322" y="2159956"/>
            <a:ext cx="2520000" cy="1638159"/>
          </a:xfrm>
          <a:noFill/>
        </p:spPr>
        <p:txBody>
          <a:bodyPr tIns="90000"/>
          <a:lstStyle>
            <a:lvl1pPr marL="0" indent="0" algn="l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507741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429000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46643"/>
            <a:ext cx="10515600" cy="78235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838200" y="3630613"/>
            <a:ext cx="10515600" cy="20351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10994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8107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50288"/>
            <a:ext cx="12192000" cy="501834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0" y="1078174"/>
            <a:ext cx="12192000" cy="2890800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872647"/>
          </a:xfrm>
        </p:spPr>
        <p:txBody>
          <a:bodyPr anchor="t">
            <a:norm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071351" y="3067468"/>
            <a:ext cx="10065224" cy="897754"/>
          </a:xfrm>
        </p:spPr>
        <p:txBody>
          <a:bodyPr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783535"/>
            <a:ext cx="5040313" cy="528998"/>
          </a:xfrm>
        </p:spPr>
        <p:txBody>
          <a:bodyPr anchor="b" anchorCtr="0"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515984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02219"/>
            <a:ext cx="12192000" cy="6059194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5289" y="1078173"/>
            <a:ext cx="12197346" cy="5783239"/>
          </a:xfrm>
          <a:prstGeom prst="rect">
            <a:avLst/>
          </a:prstGeom>
          <a:solidFill>
            <a:srgbClr val="024EA2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2149523"/>
          </a:xfrm>
        </p:spPr>
        <p:txBody>
          <a:bodyPr wrap="none" anchor="t">
            <a:no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1071351" y="4418049"/>
            <a:ext cx="10065224" cy="897754"/>
          </a:xfrm>
        </p:spPr>
        <p:txBody>
          <a:bodyPr wrap="none"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16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557903"/>
            <a:ext cx="5040313" cy="528998"/>
          </a:xfrm>
        </p:spPr>
        <p:txBody>
          <a:bodyPr wrap="none"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411208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0189" y="1122363"/>
            <a:ext cx="10676038" cy="2387600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0189" y="3602038"/>
            <a:ext cx="10676038" cy="165576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0"/>
            <a:ext cx="0" cy="3295934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715" y="6045257"/>
            <a:ext cx="1718512" cy="451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925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865"/>
            <a:ext cx="1716200" cy="450546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2387600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3295934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1070189" y="3602038"/>
            <a:ext cx="10156297" cy="165576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03324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(option 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2192000" cy="342899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1240348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2362711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38200" y="4160826"/>
            <a:ext cx="10889439" cy="1620145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99768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(option 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2192000" cy="34289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1240348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2362711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38200" y="4160826"/>
            <a:ext cx="10889439" cy="1620145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11749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905699" cy="388190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defRPr/>
            </a:lvl1pPr>
            <a:lvl2pPr>
              <a:lnSpc>
                <a:spcPct val="100000"/>
              </a:lnSpc>
              <a:spcAft>
                <a:spcPts val="1800"/>
              </a:spcAft>
              <a:defRPr/>
            </a:lvl2pPr>
            <a:lvl3pPr>
              <a:lnSpc>
                <a:spcPct val="100000"/>
              </a:lnSpc>
              <a:spcAft>
                <a:spcPts val="1800"/>
              </a:spcAft>
              <a:defRPr/>
            </a:lvl3pPr>
            <a:lvl4pPr>
              <a:lnSpc>
                <a:spcPct val="100000"/>
              </a:lnSpc>
              <a:spcAft>
                <a:spcPts val="1800"/>
              </a:spcAft>
              <a:defRPr/>
            </a:lvl4pPr>
            <a:lvl5pPr>
              <a:lnSpc>
                <a:spcPct val="100000"/>
              </a:lnSpc>
              <a:spcAft>
                <a:spcPts val="1800"/>
              </a:spcAft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2672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5328000" cy="3906435"/>
          </a:xfrm>
        </p:spPr>
        <p:txBody>
          <a:bodyPr>
            <a:noAutofit/>
          </a:bodyPr>
          <a:lstStyle>
            <a:lvl1pPr>
              <a:spcAft>
                <a:spcPts val="1800"/>
              </a:spcAft>
              <a:defRPr/>
            </a:lvl1pPr>
            <a:lvl2pPr>
              <a:spcAft>
                <a:spcPts val="1800"/>
              </a:spcAft>
              <a:defRPr/>
            </a:lvl2pPr>
            <a:lvl3pPr>
              <a:spcAft>
                <a:spcPts val="1800"/>
              </a:spcAft>
              <a:defRPr/>
            </a:lvl3pPr>
            <a:lvl4pPr>
              <a:spcAft>
                <a:spcPts val="1800"/>
              </a:spcAft>
              <a:defRPr/>
            </a:lvl4pPr>
            <a:lvl5pPr>
              <a:spcAft>
                <a:spcPts val="1800"/>
              </a:spcAft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250" y="1825625"/>
            <a:ext cx="5328000" cy="3906435"/>
          </a:xfrm>
          <a:noFill/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10014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8819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13128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988"/>
            <a:ext cx="1715733" cy="45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00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europa.eu/eurobarometer/surveys/detail/3093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europa.eu/eurobarometer/surveys/detail/3093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europa.eu/eurobarometer/surveys/detail/3052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europa.eu/eurobarometer/surveys/detail/3052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Relationship Id="rId4" Type="http://schemas.openxmlformats.org/officeDocument/2006/relationships/chart" Target="../charts/char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s://state-of-the-union.ec.europa.eu/investing-europes-prosperity_en" TargetMode="External"/><Relationship Id="rId3" Type="http://schemas.openxmlformats.org/officeDocument/2006/relationships/hyperlink" Target="http://www.ec.europa.eu/soteu2023" TargetMode="External"/><Relationship Id="rId7" Type="http://schemas.openxmlformats.org/officeDocument/2006/relationships/hyperlink" Target="https://state-of-the-union.ec.europa.eu/defending-european-peace_en" TargetMode="External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state-of-the-union.ec.europa.eu/soteu-promises-kept_en" TargetMode="External"/><Relationship Id="rId11" Type="http://schemas.openxmlformats.org/officeDocument/2006/relationships/hyperlink" Target="https://ec.europa.eu/commission/presscorner/detail/en/FS_23_4459" TargetMode="External"/><Relationship Id="rId5" Type="http://schemas.openxmlformats.org/officeDocument/2006/relationships/hyperlink" Target="https://state-of-the-union.ec.europa.eu/document/download/1f472511-5019-4811-9189-a4611528782c_en?filename=SOTEU_2023_Letter_of_Intent_EN_0.pdf" TargetMode="External"/><Relationship Id="rId10" Type="http://schemas.openxmlformats.org/officeDocument/2006/relationships/hyperlink" Target="https://state-of-the-union.ec.europa.eu/your-europe-your-stories_en" TargetMode="External"/><Relationship Id="rId4" Type="http://schemas.openxmlformats.org/officeDocument/2006/relationships/hyperlink" Target="https://state-of-the-union.ec.europa.eu/publications/state-union-2023-documents_en" TargetMode="External"/><Relationship Id="rId9" Type="http://schemas.openxmlformats.org/officeDocument/2006/relationships/hyperlink" Target="https://state-of-the-union.ec.europa.eu/building-europes-societal-resilience_en" TargetMode="Externa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s://commission.europa.eu/strategy-and-policy/priorities-2019-2024/economy-works-people_en" TargetMode="External"/><Relationship Id="rId3" Type="http://schemas.openxmlformats.org/officeDocument/2006/relationships/hyperlink" Target="https://commission.europa.eu/strategy-and-policy/priorities-2019-2024_en" TargetMode="External"/><Relationship Id="rId7" Type="http://schemas.openxmlformats.org/officeDocument/2006/relationships/hyperlink" Target="https://home-affairs.ec.europa.eu/index_en" TargetMode="External"/><Relationship Id="rId2" Type="http://schemas.openxmlformats.org/officeDocument/2006/relationships/hyperlink" Target="https://eu-solidarity-ukraine.ec.europa.eu/index_en" TargetMode="External"/><Relationship Id="rId1" Type="http://schemas.openxmlformats.org/officeDocument/2006/relationships/slideLayout" Target="../slideLayouts/slideLayout10.xml"/><Relationship Id="rId6" Type="http://schemas.openxmlformats.org/officeDocument/2006/relationships/hyperlink" Target="https://commission.europa.eu/strategy-and-policy/priorities-2019-2024/european-green-deal/eu-action-address-energy-crisis_en" TargetMode="External"/><Relationship Id="rId11" Type="http://schemas.openxmlformats.org/officeDocument/2006/relationships/image" Target="../media/image17.png"/><Relationship Id="rId5" Type="http://schemas.openxmlformats.org/officeDocument/2006/relationships/hyperlink" Target="https://commission.europa.eu/strategy-and-policy/priorities-2019-2024/european-green-deal/green-deal-industrial-plan_en" TargetMode="External"/><Relationship Id="rId10" Type="http://schemas.openxmlformats.org/officeDocument/2006/relationships/hyperlink" Target="https://op.europa.eu/webpub/com/general-report-2022/en/" TargetMode="External"/><Relationship Id="rId4" Type="http://schemas.openxmlformats.org/officeDocument/2006/relationships/hyperlink" Target="https://next-generation-eu.europa.eu/index_en" TargetMode="External"/><Relationship Id="rId9" Type="http://schemas.openxmlformats.org/officeDocument/2006/relationships/hyperlink" Target="https://digital-strategy.ec.europa.eu/en/policies/online-disinformation" TargetMode="Externa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hyperlink" Target="https://commission.europa.eu/business-economy-euro/economic-recovery/recovery-and-resilience-facility_en#rrf-supported-projects-in-the-member-states" TargetMode="External"/><Relationship Id="rId7" Type="http://schemas.openxmlformats.org/officeDocument/2006/relationships/hyperlink" Target="https://ec.europa.eu/regional_policy/policy/communication/campaigns/euinmyregion_en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7.xml"/><Relationship Id="rId6" Type="http://schemas.openxmlformats.org/officeDocument/2006/relationships/hyperlink" Target="https://kohesio.ec.europa.eu/en/" TargetMode="External"/><Relationship Id="rId5" Type="http://schemas.openxmlformats.org/officeDocument/2006/relationships/image" Target="../media/image18.png"/><Relationship Id="rId10" Type="http://schemas.openxmlformats.org/officeDocument/2006/relationships/image" Target="../media/image21.png"/><Relationship Id="rId4" Type="http://schemas.openxmlformats.org/officeDocument/2006/relationships/hyperlink" Target="https://what-europe-does-for-me.eu/" TargetMode="External"/><Relationship Id="rId9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2.png"/><Relationship Id="rId7" Type="http://schemas.openxmlformats.org/officeDocument/2006/relationships/hyperlink" Target="https://webgate.ec.europa.eu/fpfis/wikis/display/SMGG/Home+-+Social+Media+Group+wiki-space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6.xml"/><Relationship Id="rId6" Type="http://schemas.openxmlformats.org/officeDocument/2006/relationships/hyperlink" Target="https://commission.europa.eu/about-european-commission/get-involved/social-media-connect-european-commission_en" TargetMode="External"/><Relationship Id="rId5" Type="http://schemas.openxmlformats.org/officeDocument/2006/relationships/image" Target="../media/image23.jpeg"/><Relationship Id="rId4" Type="http://schemas.openxmlformats.org/officeDocument/2006/relationships/hyperlink" Target="https://audiovisual.ec.europa.eu/en/" TargetMode="External"/><Relationship Id="rId9" Type="http://schemas.openxmlformats.org/officeDocument/2006/relationships/hyperlink" Target="https://ec.europa.eu/commission/presscorner/home/en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edmo.eu/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hyperlink" Target="https://learning-corner.learning.europa.eu/index_en" TargetMode="External"/><Relationship Id="rId3" Type="http://schemas.openxmlformats.org/officeDocument/2006/relationships/hyperlink" Target="https://euvsdisinfo.eu/" TargetMode="External"/><Relationship Id="rId7" Type="http://schemas.openxmlformats.org/officeDocument/2006/relationships/hyperlink" Target="https://webgate.ec.europa.eu/fpfis/wikis/display/SMGG/Home+-+Social+Media+Group+wiki-space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1.xml"/><Relationship Id="rId6" Type="http://schemas.openxmlformats.org/officeDocument/2006/relationships/hyperlink" Target=")%20https:/www.eu-digital-services-act.com/)" TargetMode="External"/><Relationship Id="rId5" Type="http://schemas.openxmlformats.org/officeDocument/2006/relationships/hyperlink" Target="https://digital-strategy.ec.europa.eu/en/news/code-practice-disinformation#:~:text=Representatives%20of%20online%20platforms%2C%20leading%20social%20networks%2C%20advertisers,voluntary%20basis%2C%20to%20self-regulatory%20standards%20to%20fight%20disinformation." TargetMode="External"/><Relationship Id="rId4" Type="http://schemas.openxmlformats.org/officeDocument/2006/relationships/hyperlink" Target="https://webgate.ec.europa.eu/fpfis/wikis/display/SMGG/Guidelines+for+teachers+and+educators+on+tackling+disinformation+online" TargetMode="External"/><Relationship Id="rId9" Type="http://schemas.openxmlformats.org/officeDocument/2006/relationships/image" Target="../media/image27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elections.europa.eu/en/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6.xml"/><Relationship Id="rId6" Type="http://schemas.openxmlformats.org/officeDocument/2006/relationships/hyperlink" Target="https://audiovisual.ec.europa.eu/en/video/I-239801" TargetMode="External"/><Relationship Id="rId5" Type="http://schemas.openxmlformats.org/officeDocument/2006/relationships/image" Target="../media/image31.jpeg"/><Relationship Id="rId4" Type="http://schemas.openxmlformats.org/officeDocument/2006/relationships/hyperlink" Target="https://europa.eu/european-union/contact_en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4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6.xml"/><Relationship Id="rId6" Type="http://schemas.openxmlformats.org/officeDocument/2006/relationships/hyperlink" Target="https://youth.europa.eu/home_en" TargetMode="External"/><Relationship Id="rId5" Type="http://schemas.openxmlformats.org/officeDocument/2006/relationships/image" Target="../media/image33.png"/><Relationship Id="rId4" Type="http://schemas.openxmlformats.org/officeDocument/2006/relationships/hyperlink" Target="https://learning-corner.learning.europa.eu/index_en" TargetMode="Externa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5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6.png"/><Relationship Id="rId5" Type="http://schemas.openxmlformats.org/officeDocument/2006/relationships/hyperlink" Target="https://commission.europa.eu/about-european-commission/contact/representations-member-states_en#commission-representations-in-member-states" TargetMode="External"/><Relationship Id="rId4" Type="http://schemas.openxmlformats.org/officeDocument/2006/relationships/hyperlink" Target="https://european-union.europa.eu/contact-eu/meet-us_en" TargetMode="External"/><Relationship Id="rId9" Type="http://schemas.openxmlformats.org/officeDocument/2006/relationships/hyperlink" Target="https://liaison-offices.europarl.europa.eu/en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9.xml"/><Relationship Id="rId6" Type="http://schemas.openxmlformats.org/officeDocument/2006/relationships/hyperlink" Target="https://together.europarl.europa.eu/en_GB/referral/rcE114099475" TargetMode="External"/><Relationship Id="rId5" Type="http://schemas.openxmlformats.org/officeDocument/2006/relationships/hyperlink" Target="https://youth.europa.eu/home_en" TargetMode="External"/><Relationship Id="rId4" Type="http://schemas.openxmlformats.org/officeDocument/2006/relationships/hyperlink" Target="https://learning-corner.learning.europa.eu/index_en" TargetMode="Externa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election-results.eu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8.jpeg"/><Relationship Id="rId4" Type="http://schemas.openxmlformats.org/officeDocument/2006/relationships/hyperlink" Target="https://europa.eu/eurobarometer/surveys/detail/3093" TargetMode="Externa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together.europarl.europa.eu/en_GB/referral/rcE114099475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ido.com/" TargetMode="Externa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hyperlink" Target="https://www.europarl.europa.eu/election-results-2019/en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europa.eu/eurobarometer/surveys/detail/3052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chart" Target="../charts/char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europa.eu/eurobarometer/surveys/detail/3093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europa.eu/eurobarometer/surveys/detail/3093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1086590" y="1872952"/>
            <a:ext cx="6451668" cy="2425477"/>
          </a:xfrm>
        </p:spPr>
        <p:txBody>
          <a:bodyPr>
            <a:noAutofit/>
          </a:bodyPr>
          <a:lstStyle/>
          <a:p>
            <a:r>
              <a:rPr lang="nl-BE" sz="4000" dirty="0" err="1">
                <a:solidFill>
                  <a:srgbClr val="FFC000"/>
                </a:solidFill>
              </a:rPr>
              <a:t>Communicating</a:t>
            </a:r>
            <a:r>
              <a:rPr lang="nl-BE" sz="4000" dirty="0">
                <a:solidFill>
                  <a:srgbClr val="FFC000"/>
                </a:solidFill>
              </a:rPr>
              <a:t> </a:t>
            </a:r>
            <a:r>
              <a:rPr lang="nl-BE" sz="4000" dirty="0" err="1">
                <a:solidFill>
                  <a:srgbClr val="FFC000"/>
                </a:solidFill>
              </a:rPr>
              <a:t>ahead</a:t>
            </a:r>
            <a:r>
              <a:rPr lang="nl-BE" sz="4000" dirty="0">
                <a:solidFill>
                  <a:srgbClr val="FFC000"/>
                </a:solidFill>
              </a:rPr>
              <a:t> of</a:t>
            </a:r>
            <a:br>
              <a:rPr lang="nl-BE" sz="4000" dirty="0">
                <a:solidFill>
                  <a:srgbClr val="FFC000"/>
                </a:solidFill>
              </a:rPr>
            </a:br>
            <a:r>
              <a:rPr lang="nl-BE" sz="4000" dirty="0" err="1">
                <a:solidFill>
                  <a:srgbClr val="FFC000"/>
                </a:solidFill>
              </a:rPr>
              <a:t>the</a:t>
            </a:r>
            <a:r>
              <a:rPr lang="nl-BE" sz="4000" dirty="0">
                <a:solidFill>
                  <a:srgbClr val="FFC000"/>
                </a:solidFill>
              </a:rPr>
              <a:t> </a:t>
            </a:r>
            <a:r>
              <a:rPr lang="en-GB" sz="4000" b="1" dirty="0">
                <a:solidFill>
                  <a:srgbClr val="FFC000"/>
                </a:solidFill>
              </a:rPr>
              <a:t>European Elections 2024</a:t>
            </a:r>
            <a:br>
              <a:rPr lang="en-GB" sz="4000" b="1" dirty="0">
                <a:solidFill>
                  <a:srgbClr val="FFC000"/>
                </a:solidFill>
              </a:rPr>
            </a:br>
            <a:br>
              <a:rPr lang="en-GB" sz="4000" b="1" dirty="0">
                <a:solidFill>
                  <a:srgbClr val="FFC000"/>
                </a:solidFill>
              </a:rPr>
            </a:br>
            <a:r>
              <a:rPr lang="en-GB" sz="2400" dirty="0">
                <a:solidFill>
                  <a:srgbClr val="FFC000"/>
                </a:solidFill>
              </a:rPr>
              <a:t>EUROPE DIRECT centres</a:t>
            </a:r>
            <a:br>
              <a:rPr lang="en-GB" sz="2400" dirty="0">
                <a:solidFill>
                  <a:srgbClr val="FFC000"/>
                </a:solidFill>
              </a:rPr>
            </a:br>
            <a:r>
              <a:rPr lang="en-GB" sz="2400" dirty="0">
                <a:solidFill>
                  <a:srgbClr val="FFC000"/>
                </a:solidFill>
              </a:rPr>
              <a:t>Regional training</a:t>
            </a:r>
            <a:br>
              <a:rPr lang="en-GB" sz="2400" dirty="0">
                <a:solidFill>
                  <a:srgbClr val="FFC000"/>
                </a:solidFill>
              </a:rPr>
            </a:br>
            <a:r>
              <a:rPr lang="en-GB" sz="2400" dirty="0">
                <a:solidFill>
                  <a:srgbClr val="FFC000"/>
                </a:solidFill>
              </a:rPr>
              <a:t>Budapest, 10-11 October 2023</a:t>
            </a:r>
          </a:p>
        </p:txBody>
      </p:sp>
      <p:sp>
        <p:nvSpPr>
          <p:cNvPr id="9" name="Subtitle 6"/>
          <p:cNvSpPr txBox="1">
            <a:spLocks/>
          </p:cNvSpPr>
          <p:nvPr/>
        </p:nvSpPr>
        <p:spPr>
          <a:xfrm>
            <a:off x="2086903" y="5745993"/>
            <a:ext cx="10065224" cy="2917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None/>
              <a:defRPr sz="2800" i="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034EA2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Text Placeholder 7"/>
          <p:cNvSpPr txBox="1">
            <a:spLocks/>
          </p:cNvSpPr>
          <p:nvPr/>
        </p:nvSpPr>
        <p:spPr>
          <a:xfrm flipH="1">
            <a:off x="0" y="5308555"/>
            <a:ext cx="11259244" cy="6878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FontTx/>
              <a:buNone/>
              <a:defRPr sz="2200" i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34EA2"/>
              </a:buClr>
              <a:buSzTx/>
              <a:buFontTx/>
              <a:buNone/>
              <a:tabLst/>
              <a:defRPr/>
            </a:pPr>
            <a:r>
              <a:rPr kumimoji="0" lang="en-GB" sz="14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Jens Mester </a:t>
            </a:r>
          </a:p>
          <a:p>
            <a:pPr lvl="0">
              <a:spcAft>
                <a:spcPts val="0"/>
              </a:spcAft>
              <a:buClr>
                <a:srgbClr val="034EA2"/>
              </a:buClr>
              <a:defRPr/>
            </a:pPr>
            <a:r>
              <a:rPr lang="en-GB" sz="1400" dirty="0">
                <a:solidFill>
                  <a:srgbClr val="FFFFFF"/>
                </a:solidFill>
                <a:latin typeface="Arial"/>
              </a:rPr>
              <a:t>Head of Unit, EC COMM.B2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34EA2"/>
              </a:buClr>
              <a:buSzTx/>
              <a:buFontTx/>
              <a:buNone/>
              <a:tabLst/>
              <a:defRPr/>
            </a:pPr>
            <a:r>
              <a:rPr kumimoji="0" lang="en-GB" sz="14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Communication coordinator for the European elections 2024</a:t>
            </a:r>
            <a:endParaRPr lang="en-GB" sz="1400" dirty="0">
              <a:solidFill>
                <a:srgbClr val="FFFFFF"/>
              </a:solidFill>
              <a:latin typeface="Arial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34EA2"/>
              </a:buClr>
              <a:buSzTx/>
              <a:buFontTx/>
              <a:buNone/>
              <a:tabLst/>
              <a:defRPr/>
            </a:pPr>
            <a:r>
              <a:rPr kumimoji="0" lang="en-GB" sz="14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European Commission, DG COMM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34EA2"/>
              </a:buClr>
              <a:buSzTx/>
              <a:buFontTx/>
              <a:buNone/>
              <a:tabLst/>
              <a:defRPr/>
            </a:pPr>
            <a:br>
              <a:rPr kumimoji="0" lang="en-GB" sz="11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endParaRPr kumimoji="0" lang="en-GB" sz="1100" b="0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395EA25-B3B1-6A46-90D9-1E2C90970F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35491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E6C0E30-87A4-1451-C188-FBCF4DA42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10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65FF3B4-5D89-DB2E-3E8D-EDB445F3E36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644" t="13748"/>
          <a:stretch/>
        </p:blipFill>
        <p:spPr>
          <a:xfrm>
            <a:off x="838200" y="1014696"/>
            <a:ext cx="10821540" cy="5157787"/>
          </a:xfrm>
          <a:prstGeom prst="rect">
            <a:avLst/>
          </a:prstGeom>
        </p:spPr>
      </p:pic>
      <p:sp>
        <p:nvSpPr>
          <p:cNvPr id="7" name="Title 4">
            <a:extLst>
              <a:ext uri="{FF2B5EF4-FFF2-40B4-BE49-F238E27FC236}">
                <a16:creationId xmlns:a16="http://schemas.microsoft.com/office/drawing/2014/main" id="{9767C6C4-62BE-72D7-02C8-9AD9BD4050F0}"/>
              </a:ext>
            </a:extLst>
          </p:cNvPr>
          <p:cNvSpPr txBox="1">
            <a:spLocks/>
          </p:cNvSpPr>
          <p:nvPr/>
        </p:nvSpPr>
        <p:spPr>
          <a:xfrm>
            <a:off x="970722" y="99979"/>
            <a:ext cx="10515600" cy="782638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BE" sz="2400" dirty="0"/>
              <a:t>At least 8 in 10 </a:t>
            </a:r>
            <a:r>
              <a:rPr lang="fr-BE" sz="2400" dirty="0" err="1"/>
              <a:t>citizens</a:t>
            </a:r>
            <a:r>
              <a:rPr lang="fr-BE" sz="2400" dirty="0"/>
              <a:t> </a:t>
            </a:r>
            <a:r>
              <a:rPr lang="fr-BE" sz="2400" dirty="0" err="1"/>
              <a:t>say</a:t>
            </a:r>
            <a:r>
              <a:rPr lang="fr-BE" sz="2400" dirty="0"/>
              <a:t> the </a:t>
            </a:r>
            <a:r>
              <a:rPr lang="fr-BE" sz="2400" dirty="0" err="1"/>
              <a:t>EU’s</a:t>
            </a:r>
            <a:r>
              <a:rPr lang="fr-BE" sz="2400" dirty="0"/>
              <a:t> actions impact </a:t>
            </a:r>
            <a:r>
              <a:rPr lang="fr-BE" sz="2400" dirty="0" err="1"/>
              <a:t>their</a:t>
            </a:r>
            <a:r>
              <a:rPr lang="fr-BE" sz="2400" dirty="0"/>
              <a:t> </a:t>
            </a:r>
            <a:r>
              <a:rPr lang="fr-BE" sz="2400" dirty="0" err="1"/>
              <a:t>daily</a:t>
            </a:r>
            <a:r>
              <a:rPr lang="fr-BE" sz="2400" dirty="0"/>
              <a:t> </a:t>
            </a:r>
            <a:r>
              <a:rPr lang="fr-BE" sz="2400" dirty="0" err="1"/>
              <a:t>lives</a:t>
            </a:r>
            <a:r>
              <a:rPr lang="fr-BE" sz="2400" dirty="0"/>
              <a:t> in 7 MS</a:t>
            </a:r>
            <a:endParaRPr lang="en-IE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E66A1D2-D020-CE71-4194-8740266177B3}"/>
              </a:ext>
            </a:extLst>
          </p:cNvPr>
          <p:cNvSpPr txBox="1"/>
          <p:nvPr/>
        </p:nvSpPr>
        <p:spPr>
          <a:xfrm>
            <a:off x="0" y="6526525"/>
            <a:ext cx="636905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i="1" dirty="0">
                <a:solidFill>
                  <a:schemeClr val="tx1">
                    <a:lumMod val="50000"/>
                  </a:schemeClr>
                </a:solidFill>
                <a:ea typeface="Verdana" panose="020B060403050404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Source</a:t>
            </a:r>
            <a:r>
              <a:rPr lang="de-DE" sz="1000" dirty="0">
                <a:solidFill>
                  <a:srgbClr val="0563C1"/>
                </a:solidFill>
                <a:latin typeface="Verdana" panose="020B0604030504040204" pitchFamily="34" charset="0"/>
                <a:ea typeface="Verdana" panose="020B060403050404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: </a:t>
            </a:r>
            <a:r>
              <a:rPr lang="en-US" sz="1000" dirty="0">
                <a:solidFill>
                  <a:srgbClr val="0563C1"/>
                </a:solidFill>
                <a:latin typeface="Verdana" panose="020B0604030504040204" pitchFamily="34" charset="0"/>
                <a:ea typeface="Verdana" panose="020B060403050404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EP Spring 2023 Survey: Democracy in action - One year before the European elections</a:t>
            </a:r>
            <a:endParaRPr lang="en-IE" sz="1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74950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57A046C9-7EE6-EE2B-2069-6EAB48EBA0E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35070193"/>
              </p:ext>
            </p:extLst>
          </p:nvPr>
        </p:nvGraphicFramePr>
        <p:xfrm>
          <a:off x="845554" y="498505"/>
          <a:ext cx="10694405" cy="63082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E95AFA01-604E-F5BA-5CD4-151055BB4611}"/>
              </a:ext>
            </a:extLst>
          </p:cNvPr>
          <p:cNvSpPr txBox="1"/>
          <p:nvPr/>
        </p:nvSpPr>
        <p:spPr>
          <a:xfrm>
            <a:off x="938152" y="-101659"/>
            <a:ext cx="1077542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34EA2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Higher awareness of EU impact = higher  likeliness to vote</a:t>
            </a:r>
            <a:endParaRPr lang="en-IE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6046965-4CC2-F1C2-A301-F75875AD627D}"/>
              </a:ext>
            </a:extLst>
          </p:cNvPr>
          <p:cNvSpPr txBox="1"/>
          <p:nvPr/>
        </p:nvSpPr>
        <p:spPr>
          <a:xfrm>
            <a:off x="0" y="6526525"/>
            <a:ext cx="636905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i="1" dirty="0">
                <a:solidFill>
                  <a:schemeClr val="tx1">
                    <a:lumMod val="50000"/>
                  </a:schemeClr>
                </a:solidFill>
                <a:ea typeface="Verdana" panose="020B060403050404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Source</a:t>
            </a:r>
            <a:r>
              <a:rPr lang="de-DE" sz="1000" dirty="0">
                <a:solidFill>
                  <a:srgbClr val="0563C1"/>
                </a:solidFill>
                <a:latin typeface="Verdana" panose="020B0604030504040204" pitchFamily="34" charset="0"/>
                <a:ea typeface="Verdana" panose="020B060403050404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: </a:t>
            </a:r>
            <a:r>
              <a:rPr lang="en-US" sz="1000" dirty="0">
                <a:solidFill>
                  <a:srgbClr val="0563C1"/>
                </a:solidFill>
                <a:latin typeface="Verdana" panose="020B0604030504040204" pitchFamily="34" charset="0"/>
                <a:ea typeface="Verdana" panose="020B060403050404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EP Spring 2023 Survey: Democracy in action - One year before the European elections</a:t>
            </a:r>
            <a:endParaRPr lang="en-IE" sz="1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8247FC1-B6AA-6AC9-1EC2-3FAC67BA51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25000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2685" y="2020139"/>
            <a:ext cx="10676038" cy="2387600"/>
          </a:xfrm>
        </p:spPr>
        <p:txBody>
          <a:bodyPr vert="horz" lIns="91440" tIns="45720" rIns="91440" bIns="0" rtlCol="0" anchor="b" anchorCtr="0">
            <a:normAutofit fontScale="90000"/>
          </a:bodyPr>
          <a:lstStyle/>
          <a:p>
            <a:br>
              <a:rPr lang="en-GB" dirty="0"/>
            </a:br>
            <a:br>
              <a:rPr lang="en-GB" dirty="0"/>
            </a:br>
            <a:br>
              <a:rPr lang="en-GB" dirty="0"/>
            </a:br>
            <a:r>
              <a:rPr lang="en-GB" dirty="0"/>
              <a:t>Elections-related communication: </a:t>
            </a:r>
            <a:br>
              <a:rPr lang="en-GB" dirty="0"/>
            </a:br>
            <a:br>
              <a:rPr lang="en-GB" dirty="0"/>
            </a:br>
            <a:r>
              <a:rPr lang="en-GB" dirty="0"/>
              <a:t>Objectives, areas and resources</a:t>
            </a:r>
            <a:br>
              <a:rPr lang="en-GB" dirty="0"/>
            </a:br>
            <a:endParaRPr lang="en-GB" sz="2400" dirty="0">
              <a:cs typeface="Arial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70189" y="3602038"/>
            <a:ext cx="10676038" cy="165576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8" name="Text Placeholder 6"/>
          <p:cNvSpPr txBox="1">
            <a:spLocks/>
          </p:cNvSpPr>
          <p:nvPr/>
        </p:nvSpPr>
        <p:spPr>
          <a:xfrm>
            <a:off x="1073081" y="1718427"/>
            <a:ext cx="10515600" cy="107942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34EA2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" name="Text Placeholder 6"/>
          <p:cNvSpPr txBox="1">
            <a:spLocks/>
          </p:cNvSpPr>
          <p:nvPr/>
        </p:nvSpPr>
        <p:spPr>
          <a:xfrm>
            <a:off x="1123123" y="1779842"/>
            <a:ext cx="10515600" cy="107942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34EA2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3775B90-D1E8-0016-0E54-2D4E09CDC27D}"/>
              </a:ext>
            </a:extLst>
          </p:cNvPr>
          <p:cNvSpPr txBox="1">
            <a:spLocks/>
          </p:cNvSpPr>
          <p:nvPr/>
        </p:nvSpPr>
        <p:spPr>
          <a:xfrm>
            <a:off x="4566290" y="3151330"/>
            <a:ext cx="7173113" cy="2387600"/>
          </a:xfrm>
          <a:prstGeom prst="rect">
            <a:avLst/>
          </a:prstGeom>
        </p:spPr>
        <p:txBody>
          <a:bodyPr vert="horz" lIns="91440" tIns="45720" rIns="91440" bIns="0" rtlCol="0" anchor="b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accent5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</a:br>
            <a:endParaRPr kumimoji="0" lang="en-GB" sz="6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91F3516-7D64-BBB2-1689-2D176535520A}"/>
              </a:ext>
            </a:extLst>
          </p:cNvPr>
          <p:cNvSpPr txBox="1">
            <a:spLocks/>
          </p:cNvSpPr>
          <p:nvPr/>
        </p:nvSpPr>
        <p:spPr>
          <a:xfrm>
            <a:off x="3869474" y="3151330"/>
            <a:ext cx="7869930" cy="2387600"/>
          </a:xfrm>
          <a:prstGeom prst="rect">
            <a:avLst/>
          </a:prstGeom>
        </p:spPr>
        <p:txBody>
          <a:bodyPr vert="horz" lIns="91440" tIns="45720" rIns="91440" bIns="0" rtlCol="0" anchor="b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accent5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</a:b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A294B6-1A44-BFC8-DF41-5A5566556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6C79FD-C571-418B-AB0F-5EE936C8527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32710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ECD6BD4-25A8-5000-8BD0-A577C7C001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460865"/>
            <a:ext cx="5328000" cy="4474773"/>
          </a:xfrm>
        </p:spPr>
        <p:txBody>
          <a:bodyPr/>
          <a:lstStyle/>
          <a:p>
            <a:r>
              <a:rPr lang="en-US" sz="2200" b="1" dirty="0"/>
              <a:t>inform</a:t>
            </a:r>
            <a:r>
              <a:rPr lang="en-US" sz="2200" dirty="0"/>
              <a:t> citizens about the European Union and the elections, based on facts </a:t>
            </a:r>
          </a:p>
          <a:p>
            <a:r>
              <a:rPr lang="en-US" sz="2200" b="1" dirty="0"/>
              <a:t>engage</a:t>
            </a:r>
            <a:r>
              <a:rPr lang="en-US" sz="2200" dirty="0"/>
              <a:t> citizens in European democracy…</a:t>
            </a:r>
          </a:p>
          <a:p>
            <a:pPr marL="0" indent="0">
              <a:buNone/>
            </a:pPr>
            <a:r>
              <a:rPr lang="en-US" sz="2200" dirty="0">
                <a:sym typeface="Wingdings" panose="05000000000000000000" pitchFamily="2" charset="2"/>
              </a:rPr>
              <a:t>…to empower them to make </a:t>
            </a:r>
            <a:r>
              <a:rPr lang="en-US" sz="2200" b="1" dirty="0">
                <a:sym typeface="Wingdings" panose="05000000000000000000" pitchFamily="2" charset="2"/>
              </a:rPr>
              <a:t>informed decisions about Europe’s future.</a:t>
            </a:r>
          </a:p>
          <a:p>
            <a:pPr marL="0" indent="0">
              <a:buNone/>
            </a:pPr>
            <a:r>
              <a:rPr lang="en-US" sz="2200" dirty="0">
                <a:solidFill>
                  <a:srgbClr val="FF0000"/>
                </a:solidFill>
                <a:sym typeface="Wingdings" panose="05000000000000000000" pitchFamily="2" charset="2"/>
              </a:rPr>
              <a:t>There are more than </a:t>
            </a:r>
            <a:r>
              <a:rPr lang="en-US" sz="2200" b="1" dirty="0">
                <a:solidFill>
                  <a:srgbClr val="FF0000"/>
                </a:solidFill>
                <a:sym typeface="Wingdings" panose="05000000000000000000" pitchFamily="2" charset="2"/>
              </a:rPr>
              <a:t>400 000 000 eligible voters</a:t>
            </a:r>
            <a:r>
              <a:rPr lang="en-US" sz="2200" dirty="0">
                <a:solidFill>
                  <a:srgbClr val="FF0000"/>
                </a:solidFill>
                <a:sym typeface="Wingdings" panose="05000000000000000000" pitchFamily="2" charset="2"/>
              </a:rPr>
              <a:t> out there !!! </a:t>
            </a:r>
          </a:p>
          <a:p>
            <a:pPr marL="0" indent="0">
              <a:buNone/>
            </a:pPr>
            <a:r>
              <a:rPr lang="en-US" sz="2200" dirty="0">
                <a:solidFill>
                  <a:srgbClr val="FF0000"/>
                </a:solidFill>
                <a:sym typeface="Wingdings" panose="05000000000000000000" pitchFamily="2" charset="2"/>
              </a:rPr>
              <a:t>We need to </a:t>
            </a:r>
            <a:r>
              <a:rPr lang="en-US" sz="2200" b="1" dirty="0">
                <a:solidFill>
                  <a:srgbClr val="FF0000"/>
                </a:solidFill>
                <a:sym typeface="Wingdings" panose="05000000000000000000" pitchFamily="2" charset="2"/>
              </a:rPr>
              <a:t>work together </a:t>
            </a:r>
            <a:r>
              <a:rPr lang="en-US" sz="2200" dirty="0">
                <a:solidFill>
                  <a:srgbClr val="FF0000"/>
                </a:solidFill>
                <a:sym typeface="Wingdings" panose="05000000000000000000" pitchFamily="2" charset="2"/>
              </a:rPr>
              <a:t>to get out the vote and to</a:t>
            </a:r>
            <a:r>
              <a:rPr lang="en-US" sz="2200" b="1" dirty="0">
                <a:solidFill>
                  <a:srgbClr val="FF0000"/>
                </a:solidFill>
                <a:sym typeface="Wingdings" panose="05000000000000000000" pitchFamily="2" charset="2"/>
              </a:rPr>
              <a:t>….</a:t>
            </a:r>
          </a:p>
          <a:p>
            <a:pPr marL="0" indent="0">
              <a:buNone/>
            </a:pPr>
            <a:endParaRPr lang="en-US" b="1" dirty="0"/>
          </a:p>
          <a:p>
            <a:endParaRPr lang="en-IE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77457BF-1E31-4D37-5A9D-00A26053A4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Objectives</a:t>
            </a:r>
            <a:endParaRPr lang="en-IE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4E8CF09-555D-0575-DC67-FA5CD911127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r="8960" b="1"/>
          <a:stretch/>
        </p:blipFill>
        <p:spPr>
          <a:xfrm>
            <a:off x="6402388" y="1827448"/>
            <a:ext cx="5327650" cy="3903191"/>
          </a:xfrm>
          <a:prstGeom prst="rect">
            <a:avLst/>
          </a:prstGeom>
          <a:noFill/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86B68E1-36D6-6A11-339D-9A9803422A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00309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8749A2E-D60F-98F8-6489-4FAFB91E8B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14</a:t>
            </a:fld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F1EAB19-3683-EAD8-A187-8A2DF5D1C1F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…support „</a:t>
            </a:r>
            <a:r>
              <a:rPr lang="de-DE" dirty="0" err="1"/>
              <a:t>candidate</a:t>
            </a:r>
            <a:r>
              <a:rPr lang="de-DE" dirty="0"/>
              <a:t> Europe“</a:t>
            </a:r>
            <a:endParaRPr lang="en-IE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6F67877B-0311-3752-B84E-A70238C5B01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88A43FD-73CD-3F41-71CE-A1162066494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33878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6"/>
          <p:cNvSpPr txBox="1">
            <a:spLocks/>
          </p:cNvSpPr>
          <p:nvPr/>
        </p:nvSpPr>
        <p:spPr>
          <a:xfrm>
            <a:off x="970721" y="1627442"/>
            <a:ext cx="10515600" cy="107942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34EA2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70721" y="1366844"/>
            <a:ext cx="8173279" cy="419602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34EA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Communicating EU delivery</a:t>
            </a:r>
          </a:p>
          <a:p>
            <a:pPr marL="457200" marR="0" lvl="1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34EA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What the EU stands for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34EA2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457200" marR="0" lvl="1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34EA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What the EU does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34EA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for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34EA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citizens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34EA2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457200" marR="0" lvl="1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34EA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What the EU does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34EA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with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34EA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citizens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34EA2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b="1" dirty="0">
                <a:solidFill>
                  <a:srgbClr val="034EA2"/>
                </a:solidFill>
              </a:rPr>
              <a:t>Fighting elections-related mis-and disinformation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34EA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Informing about the elections and voting rights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b="1" dirty="0">
                <a:solidFill>
                  <a:srgbClr val="034EA2"/>
                </a:solidFill>
              </a:rPr>
              <a:t>Supporting the EP’s ‘Go-to-vote’ democracy campaign (2024)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b="1" dirty="0">
                <a:solidFill>
                  <a:srgbClr val="034EA2"/>
                </a:solidFill>
              </a:rPr>
              <a:t>Activating our networks and partners 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b="1" dirty="0">
                <a:solidFill>
                  <a:srgbClr val="034EA2"/>
                </a:solidFill>
                <a:latin typeface="Arial"/>
              </a:rPr>
              <a:t>Empowering and engaging staff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en-US" b="1" dirty="0">
              <a:solidFill>
                <a:srgbClr val="034EA2"/>
              </a:solidFill>
              <a:latin typeface="Arial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68841DB-811B-D836-7A22-6296996A86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Our 6 areas of action and </a:t>
            </a:r>
            <a:r>
              <a:rPr lang="fr-BE" dirty="0" err="1"/>
              <a:t>cooperation</a:t>
            </a:r>
            <a:endParaRPr lang="en-I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F9B03F-5DBF-0AF2-5A5F-A04B030888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03906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0188" y="1122363"/>
            <a:ext cx="11385723" cy="2387600"/>
          </a:xfrm>
        </p:spPr>
        <p:txBody>
          <a:bodyPr/>
          <a:lstStyle/>
          <a:p>
            <a:r>
              <a:rPr lang="en-GB" sz="5400" dirty="0">
                <a:ea typeface="+mj-lt"/>
                <a:cs typeface="+mj-lt"/>
              </a:rPr>
              <a:t>1 - Communicating EU delivery</a:t>
            </a:r>
            <a:br>
              <a:rPr lang="en-GB" dirty="0">
                <a:ea typeface="+mj-lt"/>
                <a:cs typeface="+mj-lt"/>
              </a:rPr>
            </a:br>
            <a:endParaRPr lang="en-GB" dirty="0">
              <a:cs typeface="Arial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pPr algn="r"/>
            <a:r>
              <a:rPr lang="en-GB" sz="3600" dirty="0">
                <a:ea typeface="+mj-lt"/>
                <a:cs typeface="+mj-lt"/>
              </a:rPr>
              <a:t>What the EU does </a:t>
            </a:r>
            <a:r>
              <a:rPr lang="en-GB" sz="3600" b="1" dirty="0">
                <a:ea typeface="+mj-lt"/>
                <a:cs typeface="+mj-lt"/>
              </a:rPr>
              <a:t>for</a:t>
            </a:r>
            <a:r>
              <a:rPr lang="en-GB" sz="3600" dirty="0">
                <a:ea typeface="+mj-lt"/>
                <a:cs typeface="+mj-lt"/>
              </a:rPr>
              <a:t> and </a:t>
            </a:r>
            <a:r>
              <a:rPr lang="en-GB" sz="3600" b="1" dirty="0">
                <a:ea typeface="+mj-lt"/>
                <a:cs typeface="+mj-lt"/>
              </a:rPr>
              <a:t>with</a:t>
            </a:r>
            <a:r>
              <a:rPr lang="en-GB" sz="3600" dirty="0">
                <a:ea typeface="+mj-lt"/>
                <a:cs typeface="+mj-lt"/>
              </a:rPr>
              <a:t> its citizens and what it </a:t>
            </a:r>
            <a:r>
              <a:rPr lang="en-GB" sz="3600" b="1" dirty="0">
                <a:ea typeface="+mj-lt"/>
                <a:cs typeface="+mj-lt"/>
              </a:rPr>
              <a:t>stands for </a:t>
            </a:r>
            <a:endParaRPr lang="en-GB" sz="3600" b="1" dirty="0">
              <a:cs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B95142-046D-93C6-D81D-4908A40A9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72968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DEB39EF-3339-31BE-56EC-523FF06092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17</a:t>
            </a:fld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0ECB107-898B-77EC-C4CC-7E883E7E12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8144" y="0"/>
            <a:ext cx="11119678" cy="782357"/>
          </a:xfrm>
        </p:spPr>
        <p:txBody>
          <a:bodyPr/>
          <a:lstStyle/>
          <a:p>
            <a:r>
              <a:rPr lang="en-US" sz="2400" dirty="0"/>
              <a:t>Rising prices/ inflation/ cost of living is considered the most important issue faced by the EU, followed by the international situation and immigration</a:t>
            </a:r>
            <a:endParaRPr lang="en-IE" sz="24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45DA611-AFDF-286E-A246-2CC2C96436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144" y="782357"/>
            <a:ext cx="9008656" cy="604062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A820CFF-8EB9-4A7C-82A6-B241B137C212}"/>
              </a:ext>
            </a:extLst>
          </p:cNvPr>
          <p:cNvSpPr txBox="1"/>
          <p:nvPr/>
        </p:nvSpPr>
        <p:spPr>
          <a:xfrm>
            <a:off x="110594" y="6576761"/>
            <a:ext cx="3280667" cy="246221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BE" sz="1000" i="1" dirty="0"/>
              <a:t>Source: </a:t>
            </a:r>
            <a:r>
              <a:rPr lang="fr-BE" sz="1000" i="1" dirty="0">
                <a:hlinkClick r:id="rId3"/>
              </a:rPr>
              <a:t>Standard </a:t>
            </a:r>
            <a:r>
              <a:rPr lang="fr-BE" sz="1000" i="1" dirty="0" err="1">
                <a:hlinkClick r:id="rId3"/>
              </a:rPr>
              <a:t>Eurobarometer</a:t>
            </a:r>
            <a:r>
              <a:rPr lang="fr-BE" sz="1000" i="1" dirty="0">
                <a:hlinkClick r:id="rId3"/>
              </a:rPr>
              <a:t> 99, Spring 2023</a:t>
            </a:r>
            <a:endParaRPr lang="en-IE" sz="1000" i="1" dirty="0"/>
          </a:p>
        </p:txBody>
      </p:sp>
    </p:spTree>
    <p:extLst>
      <p:ext uri="{BB962C8B-B14F-4D97-AF65-F5344CB8AC3E}">
        <p14:creationId xmlns:p14="http://schemas.microsoft.com/office/powerpoint/2010/main" val="1089506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85FAA1E-B863-1DD9-B6A7-7CCB9DD438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9806"/>
            <a:ext cx="10878379" cy="782357"/>
          </a:xfrm>
        </p:spPr>
        <p:txBody>
          <a:bodyPr/>
          <a:lstStyle/>
          <a:p>
            <a:r>
              <a:rPr lang="fr-BE" dirty="0"/>
              <a:t>Key </a:t>
            </a:r>
            <a:r>
              <a:rPr lang="fr-BE" dirty="0" err="1"/>
              <a:t>concerns</a:t>
            </a:r>
            <a:r>
              <a:rPr lang="fr-BE" dirty="0"/>
              <a:t> in </a:t>
            </a:r>
            <a:r>
              <a:rPr lang="fr-BE" dirty="0" err="1"/>
              <a:t>selected</a:t>
            </a:r>
            <a:r>
              <a:rPr lang="fr-BE" dirty="0"/>
              <a:t> countries</a:t>
            </a:r>
            <a:br>
              <a:rPr lang="fr-BE" dirty="0"/>
            </a:br>
            <a:endParaRPr lang="en-IE" sz="18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4CF864D-737D-B9CF-F94F-CA46459B26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18</a:t>
            </a:fld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181ABE9-9F0B-AA40-D4F8-955A58815FE3}"/>
              </a:ext>
            </a:extLst>
          </p:cNvPr>
          <p:cNvSpPr txBox="1"/>
          <p:nvPr/>
        </p:nvSpPr>
        <p:spPr>
          <a:xfrm>
            <a:off x="302505" y="6401973"/>
            <a:ext cx="3280667" cy="246221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BE" sz="1000" i="1" u="sng" dirty="0"/>
              <a:t>Source</a:t>
            </a:r>
            <a:r>
              <a:rPr lang="fr-BE" sz="1000" i="1" dirty="0"/>
              <a:t>: </a:t>
            </a:r>
            <a:r>
              <a:rPr lang="fr-BE" sz="1000" i="1" dirty="0">
                <a:hlinkClick r:id="rId3"/>
              </a:rPr>
              <a:t>Standard </a:t>
            </a:r>
            <a:r>
              <a:rPr lang="fr-BE" sz="1000" i="1" dirty="0" err="1">
                <a:hlinkClick r:id="rId3"/>
              </a:rPr>
              <a:t>Eurobarometer</a:t>
            </a:r>
            <a:r>
              <a:rPr lang="fr-BE" sz="1000" i="1" dirty="0">
                <a:hlinkClick r:id="rId3"/>
              </a:rPr>
              <a:t> 99, Spring 2023</a:t>
            </a:r>
            <a:endParaRPr lang="en-IE" sz="1000" i="1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14A46827-B9DA-556C-78F0-2D36B696C687}"/>
              </a:ext>
            </a:extLst>
          </p:cNvPr>
          <p:cNvGraphicFramePr>
            <a:graphicFrameLocks/>
          </p:cNvGraphicFramePr>
          <p:nvPr/>
        </p:nvGraphicFramePr>
        <p:xfrm>
          <a:off x="302505" y="600984"/>
          <a:ext cx="11816862" cy="54530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2694595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7F2C72E2-F4E3-DE8A-A8C2-7B000D9E7B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5672" y="1488048"/>
            <a:ext cx="10905699" cy="3881904"/>
          </a:xfrm>
        </p:spPr>
        <p:txBody>
          <a:bodyPr/>
          <a:lstStyle/>
          <a:p>
            <a:pPr marL="171450" indent="-171450"/>
            <a:r>
              <a:rPr lang="en-GB" sz="2400" i="1" dirty="0">
                <a:effectLst/>
                <a:ea typeface="Times New Roman" panose="02020603050405020304" pitchFamily="18" charset="0"/>
              </a:rPr>
              <a:t>What </a:t>
            </a:r>
            <a:r>
              <a:rPr lang="en-GB" sz="2400" dirty="0">
                <a:effectLst/>
                <a:ea typeface="Times New Roman" panose="02020603050405020304" pitchFamily="18" charset="0"/>
              </a:rPr>
              <a:t>to communicate: EU delivery and achievements in the </a:t>
            </a:r>
            <a:r>
              <a:rPr lang="en-GB" sz="2400" b="1" dirty="0">
                <a:effectLst/>
                <a:ea typeface="Times New Roman" panose="02020603050405020304" pitchFamily="18" charset="0"/>
              </a:rPr>
              <a:t>current mandate (cf. State of the Union)</a:t>
            </a:r>
            <a:r>
              <a:rPr lang="en-GB" sz="2400" dirty="0">
                <a:effectLst/>
                <a:ea typeface="Times New Roman" panose="02020603050405020304" pitchFamily="18" charset="0"/>
              </a:rPr>
              <a:t>, in its </a:t>
            </a:r>
            <a:r>
              <a:rPr lang="en-GB" sz="2400" b="1" dirty="0">
                <a:effectLst/>
                <a:ea typeface="Times New Roman" panose="02020603050405020304" pitchFamily="18" charset="0"/>
              </a:rPr>
              <a:t>3 dimensions </a:t>
            </a:r>
            <a:r>
              <a:rPr lang="en-GB" sz="2400" dirty="0">
                <a:effectLst/>
                <a:ea typeface="Times New Roman" panose="02020603050405020304" pitchFamily="18" charset="0"/>
              </a:rPr>
              <a:t>(delivery </a:t>
            </a:r>
            <a:r>
              <a:rPr lang="en-GB" sz="2400" i="1" dirty="0">
                <a:effectLst/>
                <a:ea typeface="Times New Roman" panose="02020603050405020304" pitchFamily="18" charset="0"/>
              </a:rPr>
              <a:t>for</a:t>
            </a:r>
            <a:r>
              <a:rPr lang="en-GB" sz="2400" dirty="0">
                <a:effectLst/>
                <a:ea typeface="Times New Roman" panose="02020603050405020304" pitchFamily="18" charset="0"/>
              </a:rPr>
              <a:t> and </a:t>
            </a:r>
            <a:r>
              <a:rPr lang="en-GB" sz="2400" i="1" dirty="0">
                <a:effectLst/>
                <a:ea typeface="Times New Roman" panose="02020603050405020304" pitchFamily="18" charset="0"/>
              </a:rPr>
              <a:t>with</a:t>
            </a:r>
            <a:r>
              <a:rPr lang="en-GB" sz="2400" dirty="0">
                <a:effectLst/>
                <a:ea typeface="Times New Roman" panose="02020603050405020304" pitchFamily="18" charset="0"/>
              </a:rPr>
              <a:t> citizens and actions that illustrate EU values), with </a:t>
            </a:r>
            <a:r>
              <a:rPr lang="en-GB" sz="2400" b="1" dirty="0">
                <a:effectLst/>
                <a:ea typeface="Times New Roman" panose="02020603050405020304" pitchFamily="18" charset="0"/>
              </a:rPr>
              <a:t>localised examples and human stories</a:t>
            </a:r>
            <a:r>
              <a:rPr lang="en-GB" sz="2400" dirty="0">
                <a:effectLst/>
                <a:ea typeface="Times New Roman" panose="02020603050405020304" pitchFamily="18" charset="0"/>
              </a:rPr>
              <a:t> that </a:t>
            </a:r>
            <a:r>
              <a:rPr lang="en-GB" sz="2400" b="1" dirty="0">
                <a:effectLst/>
                <a:ea typeface="Times New Roman" panose="02020603050405020304" pitchFamily="18" charset="0"/>
              </a:rPr>
              <a:t>resonate</a:t>
            </a:r>
            <a:r>
              <a:rPr lang="en-GB" sz="2400" dirty="0">
                <a:effectLst/>
                <a:ea typeface="Times New Roman" panose="02020603050405020304" pitchFamily="18" charset="0"/>
              </a:rPr>
              <a:t> with the audience and </a:t>
            </a:r>
            <a:r>
              <a:rPr lang="en-GB" sz="2400" b="1" dirty="0">
                <a:effectLst/>
                <a:ea typeface="Times New Roman" panose="02020603050405020304" pitchFamily="18" charset="0"/>
              </a:rPr>
              <a:t>reach hearts and </a:t>
            </a:r>
            <a:r>
              <a:rPr lang="en-GB" b="1" dirty="0">
                <a:ea typeface="Times New Roman" panose="02020603050405020304" pitchFamily="18" charset="0"/>
              </a:rPr>
              <a:t>minds</a:t>
            </a:r>
            <a:r>
              <a:rPr lang="en-GB" dirty="0">
                <a:ea typeface="Times New Roman" panose="02020603050405020304" pitchFamily="18" charset="0"/>
              </a:rPr>
              <a:t>. </a:t>
            </a:r>
            <a:endParaRPr lang="en-GB" sz="2400" dirty="0">
              <a:effectLst/>
              <a:ea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2400" i="1" dirty="0">
                <a:effectLst/>
                <a:ea typeface="Times New Roman" panose="02020603050405020304" pitchFamily="18" charset="0"/>
              </a:rPr>
              <a:t>Who</a:t>
            </a:r>
            <a:r>
              <a:rPr lang="en-GB" sz="2400" dirty="0">
                <a:effectLst/>
                <a:ea typeface="Times New Roman" panose="02020603050405020304" pitchFamily="18" charset="0"/>
              </a:rPr>
              <a:t> to target? Focus on those </a:t>
            </a:r>
            <a:r>
              <a:rPr lang="en-GB" sz="2400" b="1" dirty="0">
                <a:effectLst/>
                <a:ea typeface="Times New Roman" panose="02020603050405020304" pitchFamily="18" charset="0"/>
              </a:rPr>
              <a:t>who can make a difference</a:t>
            </a:r>
            <a:r>
              <a:rPr lang="en-GB" sz="2400" dirty="0">
                <a:effectLst/>
                <a:ea typeface="Times New Roman" panose="02020603050405020304" pitchFamily="18" charset="0"/>
              </a:rPr>
              <a:t> in line with the EP’s data-driven approach</a:t>
            </a:r>
            <a:r>
              <a:rPr lang="de-DE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GB" sz="2400" dirty="0">
                <a:effectLst/>
                <a:ea typeface="Times New Roman" panose="02020603050405020304" pitchFamily="18" charset="0"/>
              </a:rPr>
              <a:t>namely </a:t>
            </a:r>
            <a:r>
              <a:rPr lang="en-GB" sz="2400" b="1" dirty="0">
                <a:effectLst/>
                <a:ea typeface="Times New Roman" panose="02020603050405020304" pitchFamily="18" charset="0"/>
              </a:rPr>
              <a:t>‘EU active enthusiasts”</a:t>
            </a:r>
            <a:r>
              <a:rPr lang="en-GB" sz="2400" dirty="0">
                <a:effectLst/>
                <a:ea typeface="Times New Roman" panose="02020603050405020304" pitchFamily="18" charset="0"/>
              </a:rPr>
              <a:t> and </a:t>
            </a:r>
            <a:r>
              <a:rPr lang="en-GB" sz="2400" b="1" dirty="0">
                <a:effectLst/>
                <a:ea typeface="Times New Roman" panose="02020603050405020304" pitchFamily="18" charset="0"/>
              </a:rPr>
              <a:t>‘EU engaged </a:t>
            </a:r>
            <a:r>
              <a:rPr lang="en-GB" sz="2400" b="1" dirty="0" err="1">
                <a:effectLst/>
                <a:ea typeface="Times New Roman" panose="02020603050405020304" pitchFamily="18" charset="0"/>
              </a:rPr>
              <a:t>ambivalents</a:t>
            </a:r>
            <a:r>
              <a:rPr lang="en-GB" sz="2400" b="1" dirty="0">
                <a:effectLst/>
                <a:ea typeface="Times New Roman" panose="02020603050405020304" pitchFamily="18" charset="0"/>
              </a:rPr>
              <a:t>’ </a:t>
            </a:r>
            <a:r>
              <a:rPr lang="en-GB" sz="2400" dirty="0">
                <a:effectLst/>
                <a:ea typeface="Times New Roman" panose="02020603050405020304" pitchFamily="18" charset="0"/>
              </a:rPr>
              <a:t>as well as </a:t>
            </a:r>
            <a:r>
              <a:rPr lang="en-GB" sz="2400" b="1" dirty="0">
                <a:effectLst/>
                <a:ea typeface="Times New Roman" panose="02020603050405020304" pitchFamily="18" charset="0"/>
              </a:rPr>
              <a:t>young people/ first time voters</a:t>
            </a:r>
            <a:r>
              <a:rPr lang="en-GB" sz="2400" dirty="0">
                <a:effectLst/>
                <a:ea typeface="Times New Roman" panose="02020603050405020304" pitchFamily="18" charset="0"/>
              </a:rPr>
              <a:t>. </a:t>
            </a:r>
            <a:endParaRPr lang="en-IE" sz="2400" dirty="0">
              <a:effectLst/>
              <a:ea typeface="Times New Roman" panose="02020603050405020304" pitchFamily="18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400" i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How</a:t>
            </a:r>
            <a:r>
              <a:rPr lang="en-GB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to present it? Make largest possible use of EU branding/EU emblem, except when it is purely a Commission initiative. </a:t>
            </a:r>
            <a:r>
              <a:rPr lang="en-GB" sz="2400" dirty="0">
                <a:effectLst/>
                <a:ea typeface="Times New Roman" panose="02020603050405020304" pitchFamily="18" charset="0"/>
              </a:rPr>
              <a:t>Use the </a:t>
            </a:r>
            <a:r>
              <a:rPr lang="en-GB" sz="2400" b="1" dirty="0">
                <a:effectLst/>
                <a:ea typeface="Times New Roman" panose="02020603050405020304" pitchFamily="18" charset="0"/>
              </a:rPr>
              <a:t>‘democracy in action’ tagline and hashtag </a:t>
            </a:r>
            <a:r>
              <a:rPr lang="en-GB" sz="2400" dirty="0">
                <a:effectLst/>
                <a:ea typeface="Times New Roman" panose="02020603050405020304" pitchFamily="18" charset="0"/>
              </a:rPr>
              <a:t>wherever possible.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sz="2400" dirty="0"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GB" sz="2400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B25E99D-4AEC-B804-F20D-E883E4136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19</a:t>
            </a:fld>
            <a:endParaRPr lang="en-GB" dirty="0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F4623D95-A118-57ED-F883-6415CDF87D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What</a:t>
            </a:r>
            <a:r>
              <a:rPr lang="de-DE" dirty="0"/>
              <a:t> </a:t>
            </a:r>
            <a:r>
              <a:rPr lang="de-DE" b="1" dirty="0" err="1"/>
              <a:t>you</a:t>
            </a:r>
            <a:r>
              <a:rPr lang="de-DE" dirty="0"/>
              <a:t> </a:t>
            </a:r>
            <a:r>
              <a:rPr lang="de-DE" dirty="0" err="1"/>
              <a:t>can</a:t>
            </a:r>
            <a:r>
              <a:rPr lang="de-DE" dirty="0"/>
              <a:t> do (1/2)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1991846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9C57C7F-7472-76C1-1D12-179E9726AAD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A </a:t>
            </a:r>
            <a:r>
              <a:rPr lang="de-DE" dirty="0" err="1"/>
              <a:t>shared</a:t>
            </a:r>
            <a:r>
              <a:rPr lang="de-DE" dirty="0"/>
              <a:t> </a:t>
            </a:r>
            <a:r>
              <a:rPr lang="de-DE" dirty="0" err="1"/>
              <a:t>responsability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EU </a:t>
            </a:r>
            <a:r>
              <a:rPr lang="de-DE" dirty="0" err="1"/>
              <a:t>communication</a:t>
            </a:r>
            <a:endParaRPr lang="en-IE" dirty="0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71E6C004-A9A3-9824-A6D8-D432CCFF9BD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C2B005-3595-C6BA-6314-71F0F32A7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87806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FEF4418-1158-2AC5-0E71-662448D286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Include European elections 2024 as </a:t>
            </a:r>
            <a:r>
              <a:rPr lang="en-GB" b="1" dirty="0"/>
              <a:t>communication priority in </a:t>
            </a:r>
            <a:r>
              <a:rPr lang="de-DE" b="1" dirty="0" err="1"/>
              <a:t>your</a:t>
            </a:r>
            <a:r>
              <a:rPr lang="fr-BE" b="1" dirty="0"/>
              <a:t> </a:t>
            </a:r>
            <a:r>
              <a:rPr lang="fr-BE" b="1" dirty="0" err="1"/>
              <a:t>Annual</a:t>
            </a:r>
            <a:r>
              <a:rPr lang="fr-BE" b="1" dirty="0"/>
              <a:t> Communication Plan (ACP) for 2024 </a:t>
            </a:r>
            <a:r>
              <a:rPr lang="fr-BE" dirty="0" err="1"/>
              <a:t>that</a:t>
            </a:r>
            <a:r>
              <a:rPr lang="fr-BE" dirty="0"/>
              <a:t> </a:t>
            </a:r>
            <a:r>
              <a:rPr lang="fr-BE" dirty="0" err="1"/>
              <a:t>you</a:t>
            </a:r>
            <a:r>
              <a:rPr lang="fr-BE" dirty="0"/>
              <a:t> have been </a:t>
            </a:r>
            <a:r>
              <a:rPr lang="fr-BE" dirty="0" err="1"/>
              <a:t>invited</a:t>
            </a:r>
            <a:r>
              <a:rPr lang="fr-BE" dirty="0"/>
              <a:t> to </a:t>
            </a:r>
            <a:r>
              <a:rPr lang="fr-BE" dirty="0" err="1"/>
              <a:t>submit</a:t>
            </a:r>
            <a:r>
              <a:rPr lang="fr-BE" dirty="0"/>
              <a:t> by the EC </a:t>
            </a:r>
            <a:r>
              <a:rPr lang="fr-BE" dirty="0" err="1"/>
              <a:t>Representation</a:t>
            </a:r>
            <a:r>
              <a:rPr lang="fr-BE" dirty="0"/>
              <a:t> </a:t>
            </a:r>
          </a:p>
          <a:p>
            <a:r>
              <a:rPr lang="fr-BE" b="1" dirty="0" err="1"/>
              <a:t>Take</a:t>
            </a:r>
            <a:r>
              <a:rPr lang="fr-BE" b="1" dirty="0"/>
              <a:t> </a:t>
            </a:r>
            <a:r>
              <a:rPr lang="fr-BE" b="1" dirty="0" err="1"/>
              <a:t>into</a:t>
            </a:r>
            <a:r>
              <a:rPr lang="fr-BE" b="1" dirty="0"/>
              <a:t> </a:t>
            </a:r>
            <a:r>
              <a:rPr lang="fr-BE" b="1" dirty="0" err="1"/>
              <a:t>account</a:t>
            </a:r>
            <a:r>
              <a:rPr lang="fr-BE" b="1" dirty="0"/>
              <a:t> the </a:t>
            </a:r>
            <a:r>
              <a:rPr lang="fr-BE" b="1" dirty="0" err="1"/>
              <a:t>elements</a:t>
            </a:r>
            <a:r>
              <a:rPr lang="fr-BE" b="1" dirty="0"/>
              <a:t> </a:t>
            </a:r>
            <a:r>
              <a:rPr lang="fr-BE" b="1" dirty="0" err="1"/>
              <a:t>shown</a:t>
            </a:r>
            <a:r>
              <a:rPr lang="fr-BE" b="1" dirty="0"/>
              <a:t> in the slides</a:t>
            </a:r>
            <a:r>
              <a:rPr lang="fr-BE" dirty="0"/>
              <a:t> </a:t>
            </a:r>
            <a:r>
              <a:rPr lang="fr-BE" dirty="0" err="1"/>
              <a:t>when</a:t>
            </a:r>
            <a:r>
              <a:rPr lang="fr-BE" dirty="0"/>
              <a:t> drafting </a:t>
            </a:r>
            <a:r>
              <a:rPr lang="fr-BE" dirty="0" err="1"/>
              <a:t>your</a:t>
            </a:r>
            <a:r>
              <a:rPr lang="fr-BE" dirty="0"/>
              <a:t> ACP </a:t>
            </a:r>
            <a:r>
              <a:rPr lang="fr-BE" dirty="0" err="1"/>
              <a:t>proposal</a:t>
            </a:r>
            <a:r>
              <a:rPr lang="fr-BE" dirty="0"/>
              <a:t>, </a:t>
            </a:r>
            <a:r>
              <a:rPr lang="fr-BE" dirty="0" err="1"/>
              <a:t>following</a:t>
            </a:r>
            <a:r>
              <a:rPr lang="fr-BE" dirty="0"/>
              <a:t> the indications of the </a:t>
            </a:r>
            <a:r>
              <a:rPr lang="fr-BE" dirty="0" err="1"/>
              <a:t>Representation</a:t>
            </a:r>
            <a:r>
              <a:rPr lang="fr-BE" dirty="0"/>
              <a:t> </a:t>
            </a:r>
            <a:endParaRPr lang="en-GB" dirty="0"/>
          </a:p>
          <a:p>
            <a:r>
              <a:rPr lang="en-GB" dirty="0"/>
              <a:t>Stay in close contact with your </a:t>
            </a:r>
            <a:r>
              <a:rPr lang="en-GB" b="1" dirty="0"/>
              <a:t>network correspondent</a:t>
            </a:r>
            <a:r>
              <a:rPr lang="en-GB" dirty="0"/>
              <a:t> regarding emerging communication needs. </a:t>
            </a:r>
            <a:endParaRPr lang="en-IE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23F3CF6-078B-9EC0-0C85-64A32ADA2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20</a:t>
            </a:fld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BE5615F-F4A9-EC0F-81C8-8607AF31F7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What</a:t>
            </a:r>
            <a:r>
              <a:rPr lang="de-DE" dirty="0"/>
              <a:t> </a:t>
            </a:r>
            <a:r>
              <a:rPr lang="de-DE" b="1" dirty="0" err="1"/>
              <a:t>you</a:t>
            </a:r>
            <a:r>
              <a:rPr lang="de-DE" dirty="0"/>
              <a:t> </a:t>
            </a:r>
            <a:r>
              <a:rPr lang="de-DE" dirty="0" err="1"/>
              <a:t>can</a:t>
            </a:r>
            <a:r>
              <a:rPr lang="de-DE" dirty="0"/>
              <a:t> do (2/2)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359374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170760-5AF9-BB4F-E737-1323A3C438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57572" y="874038"/>
            <a:ext cx="10226040" cy="3097331"/>
          </a:xfrm>
        </p:spPr>
        <p:txBody>
          <a:bodyPr/>
          <a:lstStyle/>
          <a:p>
            <a:pPr marL="0" indent="0" algn="l" rtl="0" fontAlgn="base">
              <a:buNone/>
            </a:pPr>
            <a:endParaRPr lang="en-IE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marL="514350" indent="-285750" fontAlgn="base">
              <a:lnSpc>
                <a:spcPct val="150000"/>
              </a:lnSpc>
              <a:spcAft>
                <a:spcPts val="0"/>
              </a:spcAft>
            </a:pPr>
            <a:r>
              <a:rPr lang="en-IE" sz="1800" b="0" i="0" u="none" strike="noStrike" dirty="0">
                <a:solidFill>
                  <a:srgbClr val="0563C1"/>
                </a:solidFill>
                <a:effectLst/>
                <a:hlinkClick r:id="rId3"/>
              </a:rPr>
              <a:t>SOTEU webpage</a:t>
            </a:r>
            <a:r>
              <a:rPr lang="en-IE" sz="1800" b="0" i="0" dirty="0">
                <a:solidFill>
                  <a:srgbClr val="000000"/>
                </a:solidFill>
                <a:effectLst/>
              </a:rPr>
              <a:t> </a:t>
            </a:r>
          </a:p>
          <a:p>
            <a:pPr marL="514350" indent="-285750" fontAlgn="base">
              <a:lnSpc>
                <a:spcPct val="150000"/>
              </a:lnSpc>
              <a:spcAft>
                <a:spcPts val="0"/>
              </a:spcAft>
            </a:pPr>
            <a:r>
              <a:rPr lang="en-IE" sz="1800" b="0" i="0" u="none" strike="noStrike" dirty="0">
                <a:solidFill>
                  <a:srgbClr val="0563C1"/>
                </a:solidFill>
                <a:effectLst/>
                <a:hlinkClick r:id="rId4"/>
              </a:rPr>
              <a:t>State of the Union 2023 – Achievements 2022-2023</a:t>
            </a:r>
            <a:r>
              <a:rPr lang="en-IE" sz="1800" b="0" i="0" dirty="0">
                <a:solidFill>
                  <a:srgbClr val="000000"/>
                </a:solidFill>
                <a:effectLst/>
              </a:rPr>
              <a:t> </a:t>
            </a:r>
          </a:p>
          <a:p>
            <a:pPr marL="514350" indent="-285750" fontAlgn="base">
              <a:lnSpc>
                <a:spcPct val="150000"/>
              </a:lnSpc>
              <a:spcAft>
                <a:spcPts val="0"/>
              </a:spcAft>
            </a:pPr>
            <a:r>
              <a:rPr lang="en-IE" sz="1800" b="0" i="0" u="none" strike="noStrike" dirty="0">
                <a:solidFill>
                  <a:srgbClr val="0563C1"/>
                </a:solidFill>
                <a:effectLst/>
                <a:hlinkClick r:id="rId4"/>
              </a:rPr>
              <a:t>State of the Union 2023 – Timeline</a:t>
            </a:r>
            <a:r>
              <a:rPr lang="en-IE" sz="1800" b="0" i="0" dirty="0">
                <a:solidFill>
                  <a:srgbClr val="000000"/>
                </a:solidFill>
                <a:effectLst/>
              </a:rPr>
              <a:t> </a:t>
            </a:r>
          </a:p>
          <a:p>
            <a:pPr marL="514350" indent="-285750" fontAlgn="base">
              <a:lnSpc>
                <a:spcPct val="150000"/>
              </a:lnSpc>
              <a:spcAft>
                <a:spcPts val="0"/>
              </a:spcAft>
            </a:pPr>
            <a:r>
              <a:rPr lang="en-US" sz="1800" b="0" i="0" dirty="0">
                <a:solidFill>
                  <a:srgbClr val="000000"/>
                </a:solidFill>
                <a:effectLst/>
                <a:hlinkClick r:id="rId5"/>
              </a:rPr>
              <a:t>State of the Union 2023 - President von der Leyen's letter of intent</a:t>
            </a:r>
            <a:endParaRPr lang="en-IE" sz="1800" b="0" i="0" dirty="0">
              <a:solidFill>
                <a:srgbClr val="000000"/>
              </a:solidFill>
              <a:effectLst/>
            </a:endParaRPr>
          </a:p>
          <a:p>
            <a:pPr marL="514350" indent="-285750" fontAlgn="base">
              <a:lnSpc>
                <a:spcPct val="150000"/>
              </a:lnSpc>
              <a:spcAft>
                <a:spcPts val="0"/>
              </a:spcAft>
            </a:pPr>
            <a:r>
              <a:rPr lang="en-IE" sz="1800" b="0" i="1" dirty="0">
                <a:solidFill>
                  <a:srgbClr val="000000"/>
                </a:solidFill>
                <a:effectLst/>
              </a:rPr>
              <a:t>Visual story “</a:t>
            </a:r>
            <a:r>
              <a:rPr lang="en-IE" sz="1800" b="0" i="0" u="none" strike="noStrike" dirty="0">
                <a:solidFill>
                  <a:srgbClr val="0563C1"/>
                </a:solidFill>
                <a:effectLst/>
                <a:hlinkClick r:id="rId6"/>
              </a:rPr>
              <a:t>Promises kept</a:t>
            </a:r>
            <a:r>
              <a:rPr lang="en-IE" sz="1800" b="0" i="0" u="none" strike="noStrike" dirty="0">
                <a:solidFill>
                  <a:srgbClr val="000000"/>
                </a:solidFill>
                <a:effectLst/>
              </a:rPr>
              <a:t>“</a:t>
            </a:r>
            <a:r>
              <a:rPr lang="en-IE" sz="1800" b="0" i="1" dirty="0">
                <a:solidFill>
                  <a:srgbClr val="000000"/>
                </a:solidFill>
                <a:effectLst/>
              </a:rPr>
              <a:t> </a:t>
            </a:r>
            <a:endParaRPr lang="en-IE" sz="1800" b="0" i="0" dirty="0">
              <a:solidFill>
                <a:srgbClr val="000000"/>
              </a:solidFill>
              <a:effectLst/>
            </a:endParaRPr>
          </a:p>
          <a:p>
            <a:pPr marL="514350" indent="-285750" fontAlgn="base">
              <a:lnSpc>
                <a:spcPct val="150000"/>
              </a:lnSpc>
              <a:spcAft>
                <a:spcPts val="0"/>
              </a:spcAft>
            </a:pPr>
            <a:r>
              <a:rPr lang="en-IE" sz="1800" b="0" i="0" u="none" strike="noStrike" dirty="0">
                <a:solidFill>
                  <a:srgbClr val="0563C1"/>
                </a:solidFill>
                <a:effectLst/>
                <a:hlinkClick r:id="rId7"/>
              </a:rPr>
              <a:t>Defending European peace </a:t>
            </a:r>
            <a:r>
              <a:rPr lang="en-IE" sz="1800" b="0" i="0" u="none" strike="noStrike" dirty="0">
                <a:solidFill>
                  <a:srgbClr val="000000"/>
                </a:solidFill>
                <a:effectLst/>
              </a:rPr>
              <a:t>  </a:t>
            </a:r>
            <a:r>
              <a:rPr lang="en-IE" sz="1800" b="0" i="0" dirty="0">
                <a:solidFill>
                  <a:srgbClr val="000000"/>
                </a:solidFill>
                <a:effectLst/>
              </a:rPr>
              <a:t> </a:t>
            </a:r>
          </a:p>
          <a:p>
            <a:pPr marL="514350" indent="-285750" fontAlgn="base">
              <a:lnSpc>
                <a:spcPct val="150000"/>
              </a:lnSpc>
              <a:spcAft>
                <a:spcPts val="0"/>
              </a:spcAft>
            </a:pPr>
            <a:r>
              <a:rPr lang="en-IE" sz="1800" dirty="0">
                <a:solidFill>
                  <a:srgbClr val="0563C1"/>
                </a:solidFill>
                <a:hlinkClick r:id="rId8"/>
              </a:rPr>
              <a:t>Investing in Europe’s prosperity </a:t>
            </a:r>
            <a:r>
              <a:rPr lang="en-IE" sz="1800" dirty="0">
                <a:solidFill>
                  <a:srgbClr val="000000"/>
                </a:solidFill>
              </a:rPr>
              <a:t>  </a:t>
            </a:r>
          </a:p>
          <a:p>
            <a:pPr marL="514350" indent="-285750" fontAlgn="base">
              <a:lnSpc>
                <a:spcPct val="150000"/>
              </a:lnSpc>
              <a:spcAft>
                <a:spcPts val="0"/>
              </a:spcAft>
            </a:pPr>
            <a:r>
              <a:rPr lang="en-IE" sz="1800" b="0" i="0" u="none" strike="noStrike" dirty="0">
                <a:solidFill>
                  <a:srgbClr val="0563C1"/>
                </a:solidFill>
                <a:effectLst/>
                <a:hlinkClick r:id="rId9"/>
              </a:rPr>
              <a:t>Building Europe’s societal resilience</a:t>
            </a:r>
            <a:r>
              <a:rPr lang="en-IE" sz="1800" b="0" i="0" u="none" strike="noStrike" dirty="0">
                <a:solidFill>
                  <a:srgbClr val="000000"/>
                </a:solidFill>
                <a:effectLst/>
              </a:rPr>
              <a:t> </a:t>
            </a:r>
            <a:r>
              <a:rPr lang="en-IE" sz="1800" b="0" i="0" dirty="0">
                <a:solidFill>
                  <a:srgbClr val="000000"/>
                </a:solidFill>
                <a:effectLst/>
              </a:rPr>
              <a:t> </a:t>
            </a:r>
          </a:p>
          <a:p>
            <a:pPr marL="514350" indent="-285750" fontAlgn="base">
              <a:lnSpc>
                <a:spcPct val="150000"/>
              </a:lnSpc>
              <a:spcAft>
                <a:spcPts val="0"/>
              </a:spcAft>
            </a:pPr>
            <a:r>
              <a:rPr lang="en-IE" sz="1800" b="0" i="0" u="none" strike="noStrike" dirty="0">
                <a:solidFill>
                  <a:srgbClr val="0563C1"/>
                </a:solidFill>
                <a:effectLst/>
                <a:hlinkClick r:id="rId10"/>
              </a:rPr>
              <a:t>Your Europe, Your stories </a:t>
            </a:r>
            <a:r>
              <a:rPr lang="en-IE" sz="1800" b="0" i="0" u="none" strike="noStrike" dirty="0">
                <a:solidFill>
                  <a:srgbClr val="000000"/>
                </a:solidFill>
                <a:effectLst/>
              </a:rPr>
              <a:t>  </a:t>
            </a:r>
            <a:r>
              <a:rPr lang="en-IE" sz="1800" b="0" i="0" dirty="0">
                <a:solidFill>
                  <a:srgbClr val="000000"/>
                </a:solidFill>
                <a:effectLst/>
              </a:rPr>
              <a:t> </a:t>
            </a:r>
          </a:p>
          <a:p>
            <a:pPr marL="514350" indent="-285750" fontAlgn="base">
              <a:lnSpc>
                <a:spcPct val="150000"/>
              </a:lnSpc>
              <a:spcAft>
                <a:spcPts val="0"/>
              </a:spcAft>
            </a:pPr>
            <a:r>
              <a:rPr lang="en-US" sz="1800" b="0" i="0" dirty="0">
                <a:solidFill>
                  <a:srgbClr val="000000"/>
                </a:solidFill>
                <a:effectLst/>
                <a:hlinkClick r:id="rId11"/>
              </a:rPr>
              <a:t>2023 State of the Union - Main initiatives</a:t>
            </a:r>
            <a:endParaRPr lang="en-IE" sz="1800" b="0" i="0" dirty="0">
              <a:solidFill>
                <a:srgbClr val="000000"/>
              </a:solidFill>
              <a:effectLst/>
            </a:endParaRPr>
          </a:p>
          <a:p>
            <a:pPr marL="0" indent="0">
              <a:spcAft>
                <a:spcPts val="0"/>
              </a:spcAft>
              <a:buClr>
                <a:srgbClr val="034EA2"/>
              </a:buClr>
              <a:buNone/>
              <a:defRPr/>
            </a:pPr>
            <a:endParaRPr lang="en-IE" sz="1800" dirty="0"/>
          </a:p>
          <a:p>
            <a:pPr marL="0" indent="0">
              <a:spcAft>
                <a:spcPts val="0"/>
              </a:spcAft>
              <a:buClr>
                <a:srgbClr val="034EA2"/>
              </a:buClr>
              <a:buNone/>
              <a:defRPr/>
            </a:pPr>
            <a:endParaRPr lang="en-IE" sz="1800" dirty="0"/>
          </a:p>
          <a:p>
            <a:pPr indent="0" fontAlgn="base">
              <a:lnSpc>
                <a:spcPct val="150000"/>
              </a:lnSpc>
              <a:spcAft>
                <a:spcPts val="0"/>
              </a:spcAft>
              <a:buNone/>
            </a:pPr>
            <a:r>
              <a:rPr lang="en-IE" sz="1800" dirty="0">
                <a:solidFill>
                  <a:srgbClr val="000000"/>
                </a:solidFill>
              </a:rPr>
              <a:t> </a:t>
            </a:r>
            <a:endParaRPr lang="en-IE" sz="1800" b="0" i="0" dirty="0">
              <a:solidFill>
                <a:srgbClr val="000000"/>
              </a:solidFill>
              <a:effectLst/>
            </a:endParaRPr>
          </a:p>
          <a:p>
            <a:pPr indent="0" algn="l" rtl="0" fontAlgn="base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IE" sz="18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endParaRPr lang="en-I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866560-5FCC-A9AD-A1AF-6F23ED182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21</a:t>
            </a:fld>
            <a:endParaRPr lang="en-GB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32782AB7-FBCC-7879-E648-484F50E64F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b="1" dirty="0"/>
              <a:t>State of the Union 2023</a:t>
            </a:r>
            <a:endParaRPr lang="en-IE" dirty="0"/>
          </a:p>
        </p:txBody>
      </p:sp>
      <p:pic>
        <p:nvPicPr>
          <p:cNvPr id="2050" name="Picture 2" descr="State of the union_vertical_EN">
            <a:extLst>
              <a:ext uri="{FF2B5EF4-FFF2-40B4-BE49-F238E27FC236}">
                <a16:creationId xmlns:a16="http://schemas.microsoft.com/office/drawing/2014/main" id="{5E7EAFB1-8D44-425F-FD2F-BCF73FDE2E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688" y="1426104"/>
            <a:ext cx="2822460" cy="4887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35554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E3ADF2B4-E1BD-5207-C9EF-75A7E5E78A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70722" y="1222829"/>
            <a:ext cx="6098293" cy="3906435"/>
          </a:xfrm>
        </p:spPr>
        <p:txBody>
          <a:bodyPr>
            <a:noAutofit/>
          </a:bodyPr>
          <a:lstStyle/>
          <a:p>
            <a:pPr marL="0" indent="0">
              <a:lnSpc>
                <a:spcPct val="90000"/>
              </a:lnSpc>
              <a:spcAft>
                <a:spcPts val="0"/>
              </a:spcAft>
              <a:buClr>
                <a:srgbClr val="034EA2"/>
              </a:buClr>
              <a:buNone/>
              <a:defRPr/>
            </a:pPr>
            <a:r>
              <a:rPr lang="en-IE" sz="1800" dirty="0"/>
              <a:t>Addressing </a:t>
            </a:r>
            <a:r>
              <a:rPr lang="en-IE" sz="1800" b="1" dirty="0"/>
              <a:t>particular concerns </a:t>
            </a:r>
            <a:r>
              <a:rPr lang="en-IE" sz="1800" dirty="0"/>
              <a:t>of citizens:</a:t>
            </a:r>
            <a:endParaRPr lang="en-IE" sz="1800" dirty="0">
              <a:hlinkClick r:id="rId2"/>
            </a:endParaRPr>
          </a:p>
          <a:p>
            <a:pPr>
              <a:lnSpc>
                <a:spcPct val="150000"/>
              </a:lnSpc>
              <a:spcAft>
                <a:spcPts val="0"/>
              </a:spcAft>
              <a:buClr>
                <a:srgbClr val="034EA2"/>
              </a:buClr>
              <a:defRPr/>
            </a:pPr>
            <a:r>
              <a:rPr kumimoji="0" lang="en-IE" sz="180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ea typeface="+mn-ea"/>
                <a:cs typeface="+mn-cs"/>
                <a:hlinkClick r:id="rId3"/>
              </a:rPr>
              <a:t>Commission priorities and policy action</a:t>
            </a:r>
            <a:endParaRPr kumimoji="0" lang="en-IE" sz="1800" i="0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ea typeface="+mn-ea"/>
              <a:cs typeface="+mn-cs"/>
            </a:endParaRPr>
          </a:p>
          <a:p>
            <a:pPr>
              <a:lnSpc>
                <a:spcPct val="150000"/>
              </a:lnSpc>
              <a:spcAft>
                <a:spcPts val="0"/>
              </a:spcAft>
              <a:buClr>
                <a:srgbClr val="034EA2"/>
              </a:buClr>
              <a:defRPr/>
            </a:pPr>
            <a:r>
              <a:rPr lang="en-IE" sz="1800" dirty="0">
                <a:hlinkClick r:id="rId2"/>
              </a:rPr>
              <a:t>EU Solidarity with Ukraine</a:t>
            </a:r>
            <a:endParaRPr lang="en-IE" sz="1800" dirty="0"/>
          </a:p>
          <a:p>
            <a:pPr>
              <a:lnSpc>
                <a:spcPct val="150000"/>
              </a:lnSpc>
              <a:spcAft>
                <a:spcPts val="0"/>
              </a:spcAft>
              <a:buClr>
                <a:srgbClr val="034EA2"/>
              </a:buClr>
              <a:defRPr/>
            </a:pPr>
            <a:r>
              <a:rPr lang="en-IE" sz="1800" i="0" u="none" strike="noStrike" dirty="0" err="1">
                <a:effectLst/>
                <a:hlinkClick r:id="rId4"/>
              </a:rPr>
              <a:t>NextGenerationEU</a:t>
            </a:r>
            <a:r>
              <a:rPr lang="en-IE" sz="1800" i="0" dirty="0">
                <a:effectLst/>
              </a:rPr>
              <a:t> </a:t>
            </a:r>
            <a:endParaRPr lang="en-IE" sz="1800" dirty="0"/>
          </a:p>
          <a:p>
            <a:pPr>
              <a:lnSpc>
                <a:spcPct val="150000"/>
              </a:lnSpc>
              <a:spcAft>
                <a:spcPts val="0"/>
              </a:spcAft>
              <a:buClr>
                <a:srgbClr val="034EA2"/>
              </a:buClr>
              <a:defRPr/>
            </a:pPr>
            <a:r>
              <a:rPr lang="en-IE" sz="1800" dirty="0" err="1">
                <a:hlinkClick r:id="rId5"/>
              </a:rPr>
              <a:t>REPowerEU</a:t>
            </a:r>
            <a:endParaRPr lang="en-IE" sz="1800" dirty="0">
              <a:hlinkClick r:id="" action="ppaction://noaction"/>
            </a:endParaRPr>
          </a:p>
          <a:p>
            <a:pPr>
              <a:lnSpc>
                <a:spcPct val="150000"/>
              </a:lnSpc>
              <a:spcAft>
                <a:spcPts val="0"/>
              </a:spcAft>
              <a:buClr>
                <a:srgbClr val="034EA2"/>
              </a:buClr>
              <a:defRPr/>
            </a:pPr>
            <a:r>
              <a:rPr lang="en-IE" sz="1800" dirty="0">
                <a:hlinkClick r:id="" action="ppaction://noaction"/>
              </a:rPr>
              <a:t>European Green Deal and the Green Deal Industrial Plan / clean tech revolution</a:t>
            </a:r>
          </a:p>
          <a:p>
            <a:pPr>
              <a:lnSpc>
                <a:spcPct val="150000"/>
              </a:lnSpc>
              <a:spcAft>
                <a:spcPts val="0"/>
              </a:spcAft>
              <a:buClr>
                <a:srgbClr val="034EA2"/>
              </a:buClr>
              <a:defRPr/>
            </a:pPr>
            <a:r>
              <a:rPr lang="en-IE" sz="1800" dirty="0">
                <a:hlinkClick r:id="" action="ppaction://noaction"/>
              </a:rPr>
              <a:t>EU action to address the energy crisis</a:t>
            </a:r>
            <a:endParaRPr lang="en-IE" sz="1800" dirty="0">
              <a:hlinkClick r:id="rId6"/>
            </a:endParaRPr>
          </a:p>
          <a:p>
            <a:pPr>
              <a:lnSpc>
                <a:spcPct val="150000"/>
              </a:lnSpc>
              <a:spcAft>
                <a:spcPts val="0"/>
              </a:spcAft>
              <a:buClr>
                <a:srgbClr val="034EA2"/>
              </a:buClr>
              <a:defRPr/>
            </a:pPr>
            <a:r>
              <a:rPr lang="en-IE" sz="1800" dirty="0">
                <a:hlinkClick r:id="rId7"/>
              </a:rPr>
              <a:t>Home affairs / migration and asylum</a:t>
            </a:r>
            <a:endParaRPr lang="en-IE" sz="1800" dirty="0"/>
          </a:p>
          <a:p>
            <a:pPr>
              <a:lnSpc>
                <a:spcPct val="150000"/>
              </a:lnSpc>
              <a:spcAft>
                <a:spcPts val="0"/>
              </a:spcAft>
              <a:buClr>
                <a:srgbClr val="034EA2"/>
              </a:buClr>
              <a:defRPr/>
            </a:pPr>
            <a:r>
              <a:rPr lang="en-US" sz="1800" dirty="0">
                <a:hlinkClick r:id="rId8"/>
              </a:rPr>
              <a:t>An economy that works for people</a:t>
            </a:r>
            <a:endParaRPr lang="en-US" sz="1800" dirty="0"/>
          </a:p>
          <a:p>
            <a:pPr>
              <a:lnSpc>
                <a:spcPct val="150000"/>
              </a:lnSpc>
              <a:spcAft>
                <a:spcPts val="0"/>
              </a:spcAft>
              <a:buClr>
                <a:srgbClr val="034EA2"/>
              </a:buClr>
              <a:defRPr/>
            </a:pPr>
            <a:r>
              <a:rPr lang="en-IE" sz="1800" dirty="0">
                <a:hlinkClick r:id="rId9"/>
              </a:rPr>
              <a:t>Tackling online disinformation</a:t>
            </a:r>
            <a:endParaRPr lang="en-IE" sz="1800" dirty="0"/>
          </a:p>
          <a:p>
            <a:pPr>
              <a:lnSpc>
                <a:spcPct val="150000"/>
              </a:lnSpc>
              <a:spcAft>
                <a:spcPts val="0"/>
              </a:spcAft>
              <a:buClr>
                <a:srgbClr val="034EA2"/>
              </a:buClr>
              <a:defRPr/>
            </a:pPr>
            <a:r>
              <a:rPr kumimoji="0" lang="en-IE" sz="180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ea typeface="+mn-ea"/>
                <a:cs typeface="+mn-cs"/>
                <a:hlinkClick r:id="rId10"/>
              </a:rPr>
              <a:t>The EU in 2022 – General Report</a:t>
            </a:r>
            <a:endParaRPr kumimoji="0" lang="en-IE" sz="1800" i="0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ea typeface="+mn-ea"/>
              <a:cs typeface="+mn-cs"/>
            </a:endParaRPr>
          </a:p>
          <a:p>
            <a:pPr>
              <a:lnSpc>
                <a:spcPct val="150000"/>
              </a:lnSpc>
              <a:spcAft>
                <a:spcPts val="0"/>
              </a:spcAft>
              <a:buClr>
                <a:srgbClr val="034EA2"/>
              </a:buClr>
              <a:defRPr/>
            </a:pPr>
            <a:endParaRPr lang="en-IE" sz="2000" dirty="0"/>
          </a:p>
          <a:p>
            <a:pPr marL="0" indent="0">
              <a:lnSpc>
                <a:spcPct val="90000"/>
              </a:lnSpc>
              <a:spcAft>
                <a:spcPts val="0"/>
              </a:spcAft>
              <a:buClr>
                <a:srgbClr val="034EA2"/>
              </a:buClr>
              <a:buNone/>
              <a:defRPr/>
            </a:pPr>
            <a:endParaRPr lang="en-IE" sz="2000" dirty="0"/>
          </a:p>
          <a:p>
            <a:pPr marL="457200" lvl="1" indent="0">
              <a:lnSpc>
                <a:spcPct val="90000"/>
              </a:lnSpc>
              <a:spcAft>
                <a:spcPts val="0"/>
              </a:spcAft>
              <a:buClr>
                <a:srgbClr val="034EA2"/>
              </a:buClr>
              <a:buNone/>
              <a:defRPr/>
            </a:pPr>
            <a:endParaRPr lang="en-IE" dirty="0"/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34EA2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lang="en-IE" sz="2000" dirty="0"/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34EA2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lang="en-IE" sz="20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ADC7583-E41A-2A9B-553E-350B3A9CACA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349490" y="620035"/>
            <a:ext cx="4498581" cy="5112025"/>
          </a:xfrm>
          <a:prstGeom prst="rect">
            <a:avLst/>
          </a:prstGeom>
          <a:noFill/>
          <a:ln w="28575">
            <a:solidFill>
              <a:schemeClr val="accent5"/>
            </a:solidFill>
          </a:ln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2E146BD-300F-D224-EA45-E9D11103D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131286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F46C79FD-C571-418B-AB0F-5EE936C85276}" type="slidenum">
              <a:rPr lang="en-GB" smtClean="0"/>
              <a:pPr>
                <a:spcAft>
                  <a:spcPts val="600"/>
                </a:spcAft>
              </a:pPr>
              <a:t>22</a:t>
            </a:fld>
            <a:endParaRPr lang="en-GB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2992F165-F621-088D-EE95-37D73BECB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0722" y="131168"/>
            <a:ext cx="10515600" cy="782357"/>
          </a:xfrm>
        </p:spPr>
        <p:txBody>
          <a:bodyPr anchor="b">
            <a:normAutofit/>
          </a:bodyPr>
          <a:lstStyle/>
          <a:p>
            <a:r>
              <a:rPr lang="fr-BE" b="1" dirty="0" err="1"/>
              <a:t>Websites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1183352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166DDE-8738-ECD2-ACCD-1D2858EF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de-DE" b="1" dirty="0"/>
            </a:br>
            <a:r>
              <a:rPr lang="de-DE" b="1" dirty="0"/>
              <a:t>Projects and </a:t>
            </a:r>
            <a:r>
              <a:rPr lang="de-DE" b="1" dirty="0" err="1"/>
              <a:t>stories</a:t>
            </a:r>
            <a:r>
              <a:rPr lang="de-DE" b="1" dirty="0"/>
              <a:t> </a:t>
            </a:r>
            <a:r>
              <a:rPr lang="de-DE" b="1" dirty="0" err="1"/>
              <a:t>about</a:t>
            </a:r>
            <a:r>
              <a:rPr lang="de-DE" b="1" dirty="0"/>
              <a:t> EU </a:t>
            </a:r>
            <a:r>
              <a:rPr lang="de-DE" b="1" dirty="0" err="1"/>
              <a:t>benefits</a:t>
            </a:r>
            <a:r>
              <a:rPr lang="de-DE" b="1" dirty="0"/>
              <a:t> – </a:t>
            </a:r>
            <a:r>
              <a:rPr lang="de-DE" b="1" dirty="0" err="1"/>
              <a:t>make</a:t>
            </a:r>
            <a:r>
              <a:rPr lang="de-DE" b="1" dirty="0"/>
              <a:t> </a:t>
            </a:r>
            <a:r>
              <a:rPr lang="de-DE" b="1" dirty="0" err="1"/>
              <a:t>them</a:t>
            </a:r>
            <a:r>
              <a:rPr lang="de-DE" b="1" dirty="0"/>
              <a:t> visible!</a:t>
            </a:r>
            <a:endParaRPr lang="en-IE" b="1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38A44CFA-BBE7-AD90-1061-3E323972100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E4D0078-310F-E0E0-F59B-D7F68BDA6EC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73547" y="2060093"/>
            <a:ext cx="2835314" cy="1638158"/>
          </a:xfrm>
        </p:spPr>
        <p:txBody>
          <a:bodyPr/>
          <a:lstStyle/>
          <a:p>
            <a:pPr algn="r"/>
            <a:r>
              <a:rPr lang="en-US" sz="1600" b="1" i="0" dirty="0">
                <a:solidFill>
                  <a:srgbClr val="404040"/>
                </a:solidFill>
                <a:effectLst/>
                <a:latin typeface="arial" panose="020B0604020202020204" pitchFamily="34" charset="0"/>
                <a:hlinkClick r:id="rId3"/>
              </a:rPr>
              <a:t>RRF-projects online map</a:t>
            </a:r>
            <a:endParaRPr lang="en-US" sz="1600" b="1" i="0" dirty="0">
              <a:solidFill>
                <a:srgbClr val="404040"/>
              </a:solidFill>
              <a:effectLst/>
              <a:latin typeface="arial" panose="020B0604020202020204" pitchFamily="34" charset="0"/>
            </a:endParaRPr>
          </a:p>
          <a:p>
            <a:pPr algn="r"/>
            <a:r>
              <a:rPr lang="en-US" sz="1600" i="0" dirty="0">
                <a:solidFill>
                  <a:srgbClr val="404040"/>
                </a:solidFill>
                <a:effectLst/>
                <a:latin typeface="arial" panose="020B0604020202020204" pitchFamily="34" charset="0"/>
              </a:rPr>
              <a:t>The key instrument at the heart of </a:t>
            </a:r>
            <a:r>
              <a:rPr lang="en-US" sz="1600" i="0" dirty="0" err="1">
                <a:solidFill>
                  <a:srgbClr val="404040"/>
                </a:solidFill>
                <a:effectLst/>
                <a:latin typeface="arial" panose="020B0604020202020204" pitchFamily="34" charset="0"/>
              </a:rPr>
              <a:t>NextGenerationEU</a:t>
            </a:r>
            <a:r>
              <a:rPr lang="en-US" sz="1600" i="0" dirty="0">
                <a:solidFill>
                  <a:srgbClr val="404040"/>
                </a:solidFill>
                <a:effectLst/>
                <a:latin typeface="arial" panose="020B0604020202020204" pitchFamily="34" charset="0"/>
              </a:rPr>
              <a:t> with updated projects in the Member States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E2746AC-4678-96D0-FB0F-E7C8EE3DDF4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80288" y="3945160"/>
            <a:ext cx="2520000" cy="1638159"/>
          </a:xfrm>
        </p:spPr>
        <p:txBody>
          <a:bodyPr/>
          <a:lstStyle/>
          <a:p>
            <a:r>
              <a:rPr lang="fr-BE" sz="1600" b="1" dirty="0"/>
              <a:t>EP-</a:t>
            </a:r>
            <a:r>
              <a:rPr lang="fr-BE" sz="1600" b="1" dirty="0" err="1">
                <a:hlinkClick r:id="rId4"/>
              </a:rPr>
              <a:t>What</a:t>
            </a:r>
            <a:r>
              <a:rPr lang="fr-BE" sz="1600" b="1" dirty="0">
                <a:hlinkClick r:id="rId4"/>
              </a:rPr>
              <a:t> Europe </a:t>
            </a:r>
            <a:r>
              <a:rPr lang="fr-BE" sz="1600" b="1" dirty="0" err="1">
                <a:hlinkClick r:id="rId4"/>
              </a:rPr>
              <a:t>does</a:t>
            </a:r>
            <a:r>
              <a:rPr lang="fr-BE" sz="1600" b="1" dirty="0">
                <a:hlinkClick r:id="rId4"/>
              </a:rPr>
              <a:t> for me</a:t>
            </a:r>
            <a:endParaRPr lang="fr-BE" sz="1600" b="1" dirty="0"/>
          </a:p>
          <a:p>
            <a:r>
              <a:rPr lang="fr-BE" sz="1600" dirty="0"/>
              <a:t>(EP/EC discussions on-</a:t>
            </a:r>
            <a:r>
              <a:rPr lang="fr-BE" sz="1600" dirty="0" err="1"/>
              <a:t>going</a:t>
            </a:r>
            <a:r>
              <a:rPr lang="fr-BE" sz="1600" dirty="0"/>
              <a:t> to </a:t>
            </a:r>
            <a:r>
              <a:rPr lang="fr-BE" sz="1600" dirty="0" err="1"/>
              <a:t>ensure</a:t>
            </a:r>
            <a:r>
              <a:rPr lang="fr-BE" sz="1600" dirty="0"/>
              <a:t> up-to-date information)</a:t>
            </a:r>
            <a:endParaRPr lang="en-IE" sz="1600" dirty="0"/>
          </a:p>
        </p:txBody>
      </p:sp>
      <p:pic>
        <p:nvPicPr>
          <p:cNvPr id="18" name="Picture Placeholder 17">
            <a:extLst>
              <a:ext uri="{FF2B5EF4-FFF2-40B4-BE49-F238E27FC236}">
                <a16:creationId xmlns:a16="http://schemas.microsoft.com/office/drawing/2014/main" id="{33474ED4-12A4-B715-0D7D-D50D73F88746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5"/>
          <a:srcRect t="97" b="97"/>
          <a:stretch>
            <a:fillRect/>
          </a:stretch>
        </p:blipFill>
        <p:spPr>
          <a:xfrm>
            <a:off x="6354494" y="3916515"/>
            <a:ext cx="2541606" cy="1676267"/>
          </a:xfrm>
          <a:prstGeom prst="rect">
            <a:avLst/>
          </a:prstGeo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53FF65E-BE0E-393B-A6FA-190902BEE2F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816085" y="2114986"/>
            <a:ext cx="2520000" cy="1638158"/>
          </a:xfrm>
        </p:spPr>
        <p:txBody>
          <a:bodyPr/>
          <a:lstStyle/>
          <a:p>
            <a:pPr algn="l"/>
            <a:r>
              <a:rPr lang="en-US" sz="1600" b="1" dirty="0" err="1">
                <a:hlinkClick r:id="rId6"/>
              </a:rPr>
              <a:t>Kohesio</a:t>
            </a:r>
            <a:r>
              <a:rPr lang="en-US" sz="1600" b="1" dirty="0"/>
              <a:t> knowledge base of projects</a:t>
            </a:r>
          </a:p>
          <a:p>
            <a:pPr algn="l"/>
            <a:r>
              <a:rPr lang="en-US" sz="1600" dirty="0"/>
              <a:t>Discover EU projects in your region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3264CFD-2FF8-9DC9-1F94-89AEC90A0A51}"/>
              </a:ext>
            </a:extLst>
          </p:cNvPr>
          <p:cNvSpPr txBox="1"/>
          <p:nvPr/>
        </p:nvSpPr>
        <p:spPr>
          <a:xfrm>
            <a:off x="8896100" y="3893423"/>
            <a:ext cx="23599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hlinkClick r:id="rId7"/>
              </a:rPr>
              <a:t>EU in my region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Show what is made possible locally in the regions though EU actions</a:t>
            </a:r>
            <a:endParaRPr kumimoji="0" lang="en-IE" sz="1800" b="0" i="0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4" name="Picture Placeholder 8">
            <a:extLst>
              <a:ext uri="{FF2B5EF4-FFF2-40B4-BE49-F238E27FC236}">
                <a16:creationId xmlns:a16="http://schemas.microsoft.com/office/drawing/2014/main" id="{1AC53D15-41F6-DA81-76C0-D69F8DB28952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21516" t="7047" r="21516"/>
          <a:stretch/>
        </p:blipFill>
        <p:spPr>
          <a:xfrm>
            <a:off x="3534833" y="2057399"/>
            <a:ext cx="2748336" cy="1753333"/>
          </a:xfrm>
          <a:prstGeom prst="rect">
            <a:avLst/>
          </a:prstGeom>
          <a:solidFill>
            <a:schemeClr val="bg2"/>
          </a:solidFill>
        </p:spPr>
      </p:pic>
      <p:pic>
        <p:nvPicPr>
          <p:cNvPr id="5" name="Picture Placeholder 9">
            <a:extLst>
              <a:ext uri="{FF2B5EF4-FFF2-40B4-BE49-F238E27FC236}">
                <a16:creationId xmlns:a16="http://schemas.microsoft.com/office/drawing/2014/main" id="{CBD6C3FA-E606-537E-FA18-2A180F2E6182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9"/>
          <a:srcRect l="1907" r="1907"/>
          <a:stretch>
            <a:fillRect/>
          </a:stretch>
        </p:blipFill>
        <p:spPr>
          <a:xfrm>
            <a:off x="6354494" y="2125378"/>
            <a:ext cx="2461591" cy="1751535"/>
          </a:xfrm>
          <a:prstGeom prst="rect">
            <a:avLst/>
          </a:prstGeom>
        </p:spPr>
      </p:pic>
      <p:sp>
        <p:nvSpPr>
          <p:cNvPr id="16" name="AutoShape 8" descr="EUinmyregion — Programmi e progetti — europei e internazionali">
            <a:extLst>
              <a:ext uri="{FF2B5EF4-FFF2-40B4-BE49-F238E27FC236}">
                <a16:creationId xmlns:a16="http://schemas.microsoft.com/office/drawing/2014/main" id="{EDBFC1BF-77AF-4747-D4DB-11B7E425946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1C477EE-2BBA-FBC6-2ACA-DEF68683F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6C79FD-C571-418B-AB0F-5EE936C8527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4D4D4D">
                    <a:tint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4D4D4D">
                  <a:tint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AD41E810-7D6D-70F0-DB23-7D93CC4CDF2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4F76B92F-A25B-565B-E3C4-6660E87A110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534833" y="3935698"/>
            <a:ext cx="2748336" cy="1674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2105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F2A28C-37A0-6A60-80A6-A5698D1C27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6988" y="601760"/>
            <a:ext cx="11325012" cy="782357"/>
          </a:xfrm>
        </p:spPr>
        <p:txBody>
          <a:bodyPr/>
          <a:lstStyle/>
          <a:p>
            <a:r>
              <a:rPr lang="de-DE" b="1" dirty="0"/>
              <a:t>Press, social </a:t>
            </a:r>
            <a:r>
              <a:rPr lang="de-DE" b="1" dirty="0" err="1"/>
              <a:t>media</a:t>
            </a:r>
            <a:r>
              <a:rPr lang="de-DE" b="1" dirty="0"/>
              <a:t>, </a:t>
            </a:r>
            <a:r>
              <a:rPr lang="de-DE" b="1" dirty="0" err="1"/>
              <a:t>audiovisual</a:t>
            </a:r>
            <a:r>
              <a:rPr lang="de-DE" b="1" dirty="0"/>
              <a:t> </a:t>
            </a:r>
            <a:endParaRPr lang="en-IE" b="1" dirty="0"/>
          </a:p>
        </p:txBody>
      </p:sp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6F28E280-9A5F-B619-694A-B9785C34C782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/>
          <a:srcRect l="7738" r="7738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801E459-C14F-32A9-9CB9-21387773249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de-DE" b="1" dirty="0" err="1">
                <a:hlinkClick r:id="rId4"/>
              </a:rPr>
              <a:t>Audiovisual</a:t>
            </a:r>
            <a:r>
              <a:rPr lang="de-DE" b="1" dirty="0">
                <a:hlinkClick r:id="rId4"/>
              </a:rPr>
              <a:t> Portal</a:t>
            </a:r>
          </a:p>
          <a:p>
            <a:r>
              <a:rPr lang="de-DE" sz="1600" dirty="0">
                <a:latin typeface="+mj-lt"/>
                <a:hlinkClick r:id="rId4"/>
              </a:rPr>
              <a:t>Free </a:t>
            </a:r>
            <a:r>
              <a:rPr lang="de-DE" sz="1600" dirty="0" err="1">
                <a:latin typeface="+mj-lt"/>
                <a:hlinkClick r:id="rId4"/>
              </a:rPr>
              <a:t>photo</a:t>
            </a:r>
            <a:r>
              <a:rPr lang="de-DE" sz="1600" dirty="0">
                <a:latin typeface="+mj-lt"/>
                <a:hlinkClick r:id="rId4"/>
              </a:rPr>
              <a:t> and </a:t>
            </a:r>
            <a:r>
              <a:rPr lang="de-DE" sz="1600" dirty="0" err="1">
                <a:latin typeface="+mj-lt"/>
                <a:hlinkClick r:id="rId4"/>
              </a:rPr>
              <a:t>video</a:t>
            </a:r>
            <a:r>
              <a:rPr lang="de-DE" sz="1600" dirty="0">
                <a:latin typeface="+mj-lt"/>
                <a:hlinkClick r:id="rId4"/>
              </a:rPr>
              <a:t> material</a:t>
            </a:r>
            <a:endParaRPr lang="de-DE" sz="1600" dirty="0">
              <a:latin typeface="+mj-lt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4A1547-D28B-5BF1-668E-07D0D8021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6C79FD-C571-418B-AB0F-5EE936C8527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4D4D4D">
                    <a:tint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4D4D4D">
                  <a:tint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9CE217C4-AE45-94C0-063E-55A545DF5B9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553957" y="2284667"/>
            <a:ext cx="3141663" cy="2090737"/>
          </a:xfrm>
        </p:spPr>
      </p:sp>
      <p:pic>
        <p:nvPicPr>
          <p:cNvPr id="4106" name="Picture 10" descr="Les nouveaux réseaux sociaux et les médias à suivre - Noiise">
            <a:extLst>
              <a:ext uri="{FF2B5EF4-FFF2-40B4-BE49-F238E27FC236}">
                <a16:creationId xmlns:a16="http://schemas.microsoft.com/office/drawing/2014/main" id="{8E31240D-0412-CEF7-63F1-1D7AB2A583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5931" y="2284667"/>
            <a:ext cx="3141663" cy="2090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76591B9-77CD-A0A6-6A82-9C832BE433A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fr-BE" b="1" dirty="0">
                <a:solidFill>
                  <a:srgbClr val="7030A0"/>
                </a:solidFill>
              </a:rPr>
              <a:t>Social media</a:t>
            </a:r>
          </a:p>
          <a:p>
            <a:pPr>
              <a:spcAft>
                <a:spcPts val="1200"/>
              </a:spcAft>
            </a:pPr>
            <a:r>
              <a:rPr lang="fr-BE" sz="1600" dirty="0">
                <a:hlinkClick r:id="rId6"/>
              </a:rPr>
              <a:t>EC </a:t>
            </a:r>
            <a:r>
              <a:rPr lang="fr-BE" sz="1600" dirty="0" err="1">
                <a:hlinkClick r:id="rId6"/>
              </a:rPr>
              <a:t>general</a:t>
            </a:r>
            <a:r>
              <a:rPr lang="fr-BE" sz="1600" dirty="0">
                <a:hlinkClick r:id="rId6"/>
              </a:rPr>
              <a:t> channels</a:t>
            </a:r>
            <a:endParaRPr lang="fr-BE" sz="1600" dirty="0"/>
          </a:p>
          <a:p>
            <a:pPr>
              <a:spcAft>
                <a:spcPts val="1200"/>
              </a:spcAft>
            </a:pPr>
            <a:r>
              <a:rPr lang="fr-BE" sz="1600" dirty="0">
                <a:hlinkClick r:id="rId7"/>
              </a:rPr>
              <a:t>Social media wiki</a:t>
            </a:r>
            <a:endParaRPr lang="fr-BE" sz="1600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9A6662E3-0BD5-997C-83FA-324FCE2DA854}"/>
              </a:ext>
            </a:extLst>
          </p:cNvPr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64" r="15564"/>
          <a:stretch>
            <a:fillRect/>
          </a:stretch>
        </p:blipFill>
        <p:spPr bwMode="auto">
          <a:xfrm>
            <a:off x="1073326" y="2284666"/>
            <a:ext cx="3141663" cy="2090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CD0D3ED-1DA8-55B2-9EFA-DFF023FCC63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206774" y="4085764"/>
            <a:ext cx="2669558" cy="713790"/>
          </a:xfrm>
        </p:spPr>
        <p:txBody>
          <a:bodyPr/>
          <a:lstStyle/>
          <a:p>
            <a:r>
              <a:rPr lang="en-US" sz="1600" dirty="0"/>
              <a:t> </a:t>
            </a:r>
            <a:r>
              <a:rPr lang="en-US" b="1" dirty="0">
                <a:hlinkClick r:id="rId9"/>
              </a:rPr>
              <a:t>Press releases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7806504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23123" y="2127108"/>
            <a:ext cx="10676038" cy="2387600"/>
          </a:xfrm>
        </p:spPr>
        <p:txBody>
          <a:bodyPr vert="horz" lIns="91440" tIns="45720" rIns="91440" bIns="0" rtlCol="0" anchor="b" anchorCtr="0">
            <a:normAutofit fontScale="90000"/>
          </a:bodyPr>
          <a:lstStyle/>
          <a:p>
            <a:r>
              <a:rPr lang="en-GB" dirty="0"/>
              <a:t>2 - Fighting elections-related disinformation</a:t>
            </a:r>
            <a:r>
              <a:rPr lang="en-GB" b="1" dirty="0"/>
              <a:t> </a:t>
            </a:r>
            <a:br>
              <a:rPr lang="en-GB" dirty="0"/>
            </a:br>
            <a:br>
              <a:rPr lang="en-GB" dirty="0"/>
            </a:br>
            <a:endParaRPr lang="en-GB" sz="2400" dirty="0">
              <a:cs typeface="Arial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70189" y="3602038"/>
            <a:ext cx="10676038" cy="165576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8" name="Text Placeholder 6"/>
          <p:cNvSpPr txBox="1">
            <a:spLocks/>
          </p:cNvSpPr>
          <p:nvPr/>
        </p:nvSpPr>
        <p:spPr>
          <a:xfrm>
            <a:off x="1073081" y="1718427"/>
            <a:ext cx="10515600" cy="107942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34EA2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" name="Text Placeholder 6"/>
          <p:cNvSpPr txBox="1">
            <a:spLocks/>
          </p:cNvSpPr>
          <p:nvPr/>
        </p:nvSpPr>
        <p:spPr>
          <a:xfrm>
            <a:off x="1123123" y="1779842"/>
            <a:ext cx="10515600" cy="107942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34EA2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3775B90-D1E8-0016-0E54-2D4E09CDC27D}"/>
              </a:ext>
            </a:extLst>
          </p:cNvPr>
          <p:cNvSpPr txBox="1">
            <a:spLocks/>
          </p:cNvSpPr>
          <p:nvPr/>
        </p:nvSpPr>
        <p:spPr>
          <a:xfrm>
            <a:off x="4566290" y="3151330"/>
            <a:ext cx="7173113" cy="2387600"/>
          </a:xfrm>
          <a:prstGeom prst="rect">
            <a:avLst/>
          </a:prstGeom>
        </p:spPr>
        <p:txBody>
          <a:bodyPr vert="horz" lIns="91440" tIns="45720" rIns="91440" bIns="0" rtlCol="0" anchor="b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accent5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</a:br>
            <a:endParaRPr kumimoji="0" lang="en-GB" sz="6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6DE304-BA40-F303-6E0B-A806434F3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pPr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14005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F823188-47F7-64AD-F7BF-A012203F36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81488"/>
            <a:ext cx="10648124" cy="3906435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/>
              <a:t>Our goal: </a:t>
            </a:r>
            <a:r>
              <a:rPr lang="en-US" sz="2000" dirty="0"/>
              <a:t>ensure that the </a:t>
            </a:r>
            <a:r>
              <a:rPr lang="en-US" sz="2000" b="1" dirty="0"/>
              <a:t>democratic process remains robust, resilient, transparent and trustworthy. </a:t>
            </a:r>
            <a:r>
              <a:rPr lang="en-US" sz="2000" dirty="0"/>
              <a:t>When </a:t>
            </a:r>
            <a:r>
              <a:rPr lang="en-US" sz="2000" b="1" dirty="0"/>
              <a:t>fighting disinformation </a:t>
            </a:r>
            <a:r>
              <a:rPr lang="en-US" sz="2000" dirty="0"/>
              <a:t>it is incumbent upon us all to </a:t>
            </a:r>
            <a:r>
              <a:rPr lang="en-US" sz="2000" b="1" dirty="0"/>
              <a:t>occupy the information space with facts not fallacies</a:t>
            </a:r>
            <a:r>
              <a:rPr lang="en-US" sz="2000" dirty="0"/>
              <a:t> and to </a:t>
            </a:r>
            <a:r>
              <a:rPr lang="en-US" sz="2000" b="1" dirty="0"/>
              <a:t>limit public exposure to harmful content </a:t>
            </a:r>
            <a:r>
              <a:rPr lang="en-US" sz="2000" dirty="0"/>
              <a:t>through the </a:t>
            </a:r>
            <a:r>
              <a:rPr lang="en-US" sz="2000" b="1" dirty="0"/>
              <a:t>following strands of action:</a:t>
            </a:r>
            <a:r>
              <a:rPr lang="en-US" sz="2000" dirty="0"/>
              <a:t> </a:t>
            </a:r>
            <a:endParaRPr lang="en-US" sz="2000" b="1" dirty="0"/>
          </a:p>
          <a:p>
            <a:r>
              <a:rPr lang="en-US" sz="2000" dirty="0"/>
              <a:t>By </a:t>
            </a:r>
            <a:r>
              <a:rPr lang="en-US" sz="2000" b="1" dirty="0"/>
              <a:t>pushing major online platforms </a:t>
            </a:r>
            <a:r>
              <a:rPr lang="en-US" sz="2000" dirty="0"/>
              <a:t>to actively work towards putting in place effective measures that reduce the spread of harmful disinformation online and hence reduce the need to fight it, e.g. via self-regulation, EU regulation and other measures. </a:t>
            </a:r>
            <a:r>
              <a:rPr lang="en-US" sz="2000" i="1" dirty="0"/>
              <a:t>Examples:</a:t>
            </a:r>
            <a:r>
              <a:rPr lang="en-US" sz="2000" dirty="0"/>
              <a:t> EU Code of Practice on disinformation, Digital Services Acts (DSA), strengthening audio-visual media regulators.</a:t>
            </a:r>
          </a:p>
          <a:p>
            <a:r>
              <a:rPr lang="en-US" sz="2000" dirty="0"/>
              <a:t>In </a:t>
            </a:r>
            <a:r>
              <a:rPr lang="en-US" sz="2000" b="1" dirty="0"/>
              <a:t>communication terms</a:t>
            </a:r>
            <a:r>
              <a:rPr lang="en-US" sz="2000" dirty="0"/>
              <a:t>: by pro-actively promoting our own message, multi-channel and in a coordinated manner - also key during crises; by exposing fakes and underlying mechanisms; and by increasing media literacy. </a:t>
            </a:r>
          </a:p>
          <a:p>
            <a:r>
              <a:rPr lang="en-US" sz="2000" b="1" dirty="0"/>
              <a:t>By building resilience </a:t>
            </a:r>
            <a:r>
              <a:rPr lang="en-US" sz="2000" dirty="0"/>
              <a:t>(raise </a:t>
            </a:r>
            <a:r>
              <a:rPr lang="en-US" sz="2000" b="1" dirty="0"/>
              <a:t>awareness</a:t>
            </a:r>
            <a:r>
              <a:rPr lang="en-US" sz="2000" dirty="0"/>
              <a:t> through cooperation with civil society, schools, etc.) and enhance </a:t>
            </a:r>
            <a:r>
              <a:rPr lang="en-US" sz="2000" b="1" dirty="0"/>
              <a:t>media and digital literacy</a:t>
            </a:r>
            <a:r>
              <a:rPr lang="en-US" sz="2000" dirty="0"/>
              <a:t>, </a:t>
            </a:r>
          </a:p>
          <a:p>
            <a:pPr marL="0" indent="0">
              <a:buNone/>
            </a:pPr>
            <a:endParaRPr lang="en-US" dirty="0"/>
          </a:p>
          <a:p>
            <a:endParaRPr lang="en-I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595ECE-E3E6-475D-D8AE-00E8872AB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26</a:t>
            </a:fld>
            <a:endParaRPr lang="en-GB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F2EF502-DFF0-120E-6C4D-A1A6D6B62F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Our goal and </a:t>
            </a:r>
            <a:r>
              <a:rPr lang="fr-BE" dirty="0" err="1"/>
              <a:t>strands</a:t>
            </a:r>
            <a:r>
              <a:rPr lang="fr-BE" dirty="0"/>
              <a:t> of action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1672090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599895"/>
          </a:xfrm>
        </p:spPr>
        <p:txBody>
          <a:bodyPr/>
          <a:lstStyle/>
          <a:p>
            <a:r>
              <a:rPr lang="de-DE" dirty="0" err="1"/>
              <a:t>What</a:t>
            </a:r>
            <a:r>
              <a:rPr lang="de-DE" dirty="0"/>
              <a:t> </a:t>
            </a:r>
            <a:r>
              <a:rPr lang="de-DE" b="1" dirty="0" err="1"/>
              <a:t>you</a:t>
            </a:r>
            <a:r>
              <a:rPr lang="de-DE" dirty="0"/>
              <a:t> </a:t>
            </a:r>
            <a:r>
              <a:rPr lang="de-DE" dirty="0" err="1"/>
              <a:t>can</a:t>
            </a:r>
            <a:r>
              <a:rPr lang="de-DE" dirty="0"/>
              <a:t> do</a:t>
            </a:r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838200" y="1437195"/>
            <a:ext cx="5873004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034EA2"/>
              </a:buClr>
              <a:buFont typeface="+mj-lt"/>
              <a:buAutoNum type="arabicPeriod"/>
              <a:defRPr/>
            </a:pPr>
            <a:r>
              <a:rPr lang="en-IE" sz="2400" dirty="0">
                <a:solidFill>
                  <a:srgbClr val="4D4D4D"/>
                </a:solidFill>
              </a:rPr>
              <a:t>Spread proactively </a:t>
            </a:r>
            <a:r>
              <a:rPr lang="en-IE" sz="2400" b="1" dirty="0">
                <a:solidFill>
                  <a:srgbClr val="4D4D4D"/>
                </a:solidFill>
              </a:rPr>
              <a:t>positive narratives </a:t>
            </a:r>
            <a:r>
              <a:rPr lang="en-IE" sz="2400" dirty="0">
                <a:solidFill>
                  <a:srgbClr val="4D4D4D"/>
                </a:solidFill>
              </a:rPr>
              <a:t>and examples of </a:t>
            </a:r>
            <a:r>
              <a:rPr lang="en-IE" sz="2400" b="1" dirty="0">
                <a:solidFill>
                  <a:srgbClr val="4D4D4D"/>
                </a:solidFill>
              </a:rPr>
              <a:t>EU delivery</a:t>
            </a:r>
            <a:r>
              <a:rPr lang="en-IE" sz="2400" dirty="0">
                <a:solidFill>
                  <a:srgbClr val="4D4D4D"/>
                </a:solidFill>
              </a:rPr>
              <a:t>.</a:t>
            </a:r>
          </a:p>
          <a:p>
            <a:pPr marL="457200" indent="-457200">
              <a:buClr>
                <a:srgbClr val="034EA2"/>
              </a:buClr>
              <a:buFont typeface="+mj-lt"/>
              <a:buAutoNum type="arabicPeriod"/>
              <a:defRPr/>
            </a:pPr>
            <a:r>
              <a:rPr lang="en-IE" sz="2400" dirty="0">
                <a:solidFill>
                  <a:srgbClr val="4D4D4D"/>
                </a:solidFill>
              </a:rPr>
              <a:t>Convey </a:t>
            </a:r>
            <a:r>
              <a:rPr lang="en-IE" sz="2400" b="1" dirty="0">
                <a:solidFill>
                  <a:srgbClr val="4D4D4D"/>
                </a:solidFill>
              </a:rPr>
              <a:t>correct information about EU democracy </a:t>
            </a:r>
            <a:r>
              <a:rPr lang="en-IE" dirty="0">
                <a:solidFill>
                  <a:srgbClr val="4D4D4D"/>
                </a:solidFill>
              </a:rPr>
              <a:t>(on the EU’s democratic system and legitimacy, electoral processes, registration deadlines, elections dates)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34EA2"/>
              </a:buClr>
              <a:buSzTx/>
              <a:buFont typeface="+mj-lt"/>
              <a:buAutoNum type="arabicPeriod"/>
              <a:tabLst/>
              <a:defRPr/>
            </a:pPr>
            <a:r>
              <a:rPr lang="en-IE" sz="2400" dirty="0">
                <a:solidFill>
                  <a:srgbClr val="4D4D4D"/>
                </a:solidFill>
                <a:latin typeface="Arial"/>
              </a:rPr>
              <a:t>Build resilience by increasing </a:t>
            </a:r>
            <a:r>
              <a:rPr lang="en-IE" sz="2400" b="1" dirty="0">
                <a:solidFill>
                  <a:srgbClr val="4D4D4D"/>
                </a:solidFill>
                <a:latin typeface="Arial"/>
              </a:rPr>
              <a:t>awareness</a:t>
            </a:r>
            <a:r>
              <a:rPr lang="en-IE" sz="2400" dirty="0">
                <a:solidFill>
                  <a:srgbClr val="4D4D4D"/>
                </a:solidFill>
                <a:latin typeface="Arial"/>
              </a:rPr>
              <a:t> and </a:t>
            </a:r>
            <a:r>
              <a:rPr lang="en-IE" sz="2400" b="1" dirty="0">
                <a:solidFill>
                  <a:srgbClr val="4D4D4D"/>
                </a:solidFill>
                <a:latin typeface="Arial"/>
              </a:rPr>
              <a:t>media literacy</a:t>
            </a:r>
            <a:endParaRPr kumimoji="0" lang="en-IE" sz="2400" b="1" i="0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/>
            </a:endParaRPr>
          </a:p>
          <a:p>
            <a:pPr marL="457200" indent="-457200">
              <a:buClr>
                <a:srgbClr val="034EA2"/>
              </a:buClr>
              <a:buFont typeface="+mj-lt"/>
              <a:buAutoNum type="arabicPeriod"/>
              <a:defRPr/>
            </a:pPr>
            <a:r>
              <a:rPr lang="en-IE" sz="2400" dirty="0">
                <a:solidFill>
                  <a:srgbClr val="4D4D4D"/>
                </a:solidFill>
              </a:rPr>
              <a:t>Work with </a:t>
            </a:r>
            <a:r>
              <a:rPr lang="en-IE" sz="2400" b="1" dirty="0">
                <a:solidFill>
                  <a:srgbClr val="4D4D4D"/>
                </a:solidFill>
              </a:rPr>
              <a:t>fact-checkers</a:t>
            </a:r>
            <a:r>
              <a:rPr lang="en-IE" sz="2400" dirty="0">
                <a:solidFill>
                  <a:srgbClr val="4D4D4D"/>
                </a:solidFill>
              </a:rPr>
              <a:t> </a:t>
            </a:r>
            <a:r>
              <a:rPr lang="en-IE" dirty="0">
                <a:solidFill>
                  <a:srgbClr val="4D4D4D"/>
                </a:solidFill>
              </a:rPr>
              <a:t>(media, </a:t>
            </a:r>
            <a:r>
              <a:rPr lang="en-IE" dirty="0">
                <a:solidFill>
                  <a:srgbClr val="4D4D4D"/>
                </a:solidFill>
                <a:hlinkClick r:id="rId3"/>
              </a:rPr>
              <a:t>European Digital Media Observatory (EDMO)</a:t>
            </a:r>
            <a:r>
              <a:rPr lang="en-IE" dirty="0">
                <a:solidFill>
                  <a:srgbClr val="4D4D4D"/>
                </a:solidFill>
              </a:rPr>
              <a:t>, etc.)</a:t>
            </a:r>
          </a:p>
          <a:p>
            <a:pPr marL="457200" indent="-457200">
              <a:buClr>
                <a:srgbClr val="034EA2"/>
              </a:buClr>
              <a:buFont typeface="+mj-lt"/>
              <a:buAutoNum type="arabicPeriod"/>
              <a:defRPr/>
            </a:pPr>
            <a:r>
              <a:rPr lang="en-IE" sz="2400" b="1" dirty="0">
                <a:solidFill>
                  <a:srgbClr val="4D4D4D"/>
                </a:solidFill>
              </a:rPr>
              <a:t>Expose </a:t>
            </a:r>
            <a:r>
              <a:rPr kumimoji="0" lang="en-IE" sz="2400" b="1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</a:rPr>
              <a:t>fakes </a:t>
            </a:r>
            <a:r>
              <a:rPr kumimoji="0" lang="en-IE" sz="240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</a:rPr>
              <a:t>and</a:t>
            </a:r>
            <a:r>
              <a:rPr lang="en-IE" sz="2400" dirty="0">
                <a:solidFill>
                  <a:srgbClr val="4D4D4D"/>
                </a:solidFill>
              </a:rPr>
              <a:t> underlying </a:t>
            </a:r>
            <a:r>
              <a:rPr lang="en-IE" sz="2400" b="1" dirty="0">
                <a:solidFill>
                  <a:srgbClr val="4D4D4D"/>
                </a:solidFill>
              </a:rPr>
              <a:t>mechanisms</a:t>
            </a:r>
            <a:r>
              <a:rPr lang="en-IE" sz="2400" dirty="0">
                <a:solidFill>
                  <a:srgbClr val="4D4D4D"/>
                </a:solidFill>
              </a:rPr>
              <a:t> 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34EA2"/>
              </a:buClr>
              <a:buSzTx/>
              <a:buFont typeface="+mj-lt"/>
              <a:buAutoNum type="arabicPeriod"/>
              <a:tabLst/>
              <a:defRPr/>
            </a:pPr>
            <a:r>
              <a:rPr lang="en-IE" sz="2400" b="1" dirty="0">
                <a:solidFill>
                  <a:srgbClr val="4D4D4D"/>
                </a:solidFill>
                <a:latin typeface="Arial"/>
              </a:rPr>
              <a:t>Report</a:t>
            </a:r>
            <a:r>
              <a:rPr lang="en-IE" sz="2400" dirty="0">
                <a:solidFill>
                  <a:srgbClr val="4D4D4D"/>
                </a:solidFill>
                <a:latin typeface="Arial"/>
              </a:rPr>
              <a:t> suspicious stories and posts to your ED Network Correspondent</a:t>
            </a:r>
          </a:p>
          <a:p>
            <a:pPr marL="1800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34EA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IE" sz="2400" b="0" i="0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4EF461-4BFA-9337-5B8A-4343BF8B46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27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B7EEC73-631F-C1E1-38B4-67D5DCC92D0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913"/>
          <a:stretch/>
        </p:blipFill>
        <p:spPr>
          <a:xfrm>
            <a:off x="6711204" y="2041925"/>
            <a:ext cx="4527283" cy="318836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B2BA843-92AA-74D5-235D-DEFA4CF44D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35353" y="535067"/>
            <a:ext cx="1685925" cy="109537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BC37C0F-02F9-1852-56BF-39B7651171A4}"/>
              </a:ext>
            </a:extLst>
          </p:cNvPr>
          <p:cNvSpPr txBox="1"/>
          <p:nvPr/>
        </p:nvSpPr>
        <p:spPr>
          <a:xfrm>
            <a:off x="8260411" y="1672593"/>
            <a:ext cx="28413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E" b="1" dirty="0">
                <a:solidFill>
                  <a:srgbClr val="0070C0"/>
                </a:solidFill>
              </a:rPr>
              <a:t>https://euvsdisinfo.eu</a:t>
            </a:r>
          </a:p>
        </p:txBody>
      </p:sp>
    </p:spTree>
    <p:extLst>
      <p:ext uri="{BB962C8B-B14F-4D97-AF65-F5344CB8AC3E}">
        <p14:creationId xmlns:p14="http://schemas.microsoft.com/office/powerpoint/2010/main" val="26638588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6FD6CC2-9ECC-8184-81E8-654377FDFD18}"/>
              </a:ext>
            </a:extLst>
          </p:cNvPr>
          <p:cNvSpPr txBox="1"/>
          <p:nvPr/>
        </p:nvSpPr>
        <p:spPr>
          <a:xfrm>
            <a:off x="4793226" y="1973108"/>
            <a:ext cx="7167716" cy="452330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800100" lvl="1" indent="-228600">
              <a:lnSpc>
                <a:spcPct val="90000"/>
              </a:lnSpc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IE" sz="2400" dirty="0">
                <a:effectLst/>
                <a:hlinkClick r:id="rId3"/>
              </a:rPr>
              <a:t>EU vs. </a:t>
            </a:r>
            <a:r>
              <a:rPr lang="en-IE" sz="2400" dirty="0" err="1">
                <a:effectLst/>
                <a:hlinkClick r:id="rId3"/>
              </a:rPr>
              <a:t>Disinfo</a:t>
            </a:r>
            <a:r>
              <a:rPr lang="en-IE" sz="2400" dirty="0">
                <a:effectLst/>
                <a:hlinkClick r:id="rId3"/>
              </a:rPr>
              <a:t> (European External Action Service)</a:t>
            </a:r>
            <a:endParaRPr lang="en-IE" sz="2400" dirty="0">
              <a:effectLst/>
              <a:hlinkClick r:id="rId4"/>
            </a:endParaRPr>
          </a:p>
          <a:p>
            <a:pPr marL="800100" lvl="1" indent="-228600">
              <a:lnSpc>
                <a:spcPct val="90000"/>
              </a:lnSpc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hlinkClick r:id="rId5"/>
              </a:rPr>
              <a:t>Code of Practice on Disinformation</a:t>
            </a:r>
            <a:endParaRPr lang="en-GB" sz="2400" dirty="0"/>
          </a:p>
          <a:p>
            <a:pPr marL="800100" lvl="1" indent="-228600">
              <a:lnSpc>
                <a:spcPct val="90000"/>
              </a:lnSpc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GB" sz="2400" dirty="0">
                <a:hlinkClick r:id="rId6"/>
              </a:rPr>
              <a:t>EU Regulation: </a:t>
            </a:r>
            <a:r>
              <a:rPr lang="en-US" sz="2400" dirty="0">
                <a:hlinkClick r:id="rId6"/>
              </a:rPr>
              <a:t>The Digital Services Act (DSA)</a:t>
            </a:r>
            <a:endParaRPr lang="en-IE" sz="2400" dirty="0"/>
          </a:p>
          <a:p>
            <a:pPr marL="800100" lvl="1" indent="-228600">
              <a:lnSpc>
                <a:spcPct val="90000"/>
              </a:lnSpc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IE" sz="2400" dirty="0"/>
              <a:t>Positive communication assets on the EC </a:t>
            </a:r>
            <a:r>
              <a:rPr lang="en-IE" sz="2400" dirty="0">
                <a:hlinkClick r:id="rId7"/>
              </a:rPr>
              <a:t>Social Media Wiki</a:t>
            </a:r>
            <a:endParaRPr lang="en-IE" sz="2400" dirty="0"/>
          </a:p>
          <a:p>
            <a:pPr marL="800100" lvl="1" indent="-228600">
              <a:lnSpc>
                <a:spcPct val="90000"/>
              </a:lnSpc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IE" sz="2400" dirty="0">
                <a:effectLst/>
                <a:hlinkClick r:id="rId4"/>
              </a:rPr>
              <a:t>Guidelines for teachers and educators on tackling disinformation online - Social Media Working Group </a:t>
            </a:r>
            <a:r>
              <a:rPr lang="en-IE" sz="1700" dirty="0">
                <a:effectLst/>
              </a:rPr>
              <a:t>published 4 - 11 September 2023 on the EC Facebook page and taken up by Reps accounts in </a:t>
            </a:r>
            <a:r>
              <a:rPr lang="en-IE" sz="1700" dirty="0"/>
              <a:t>member states</a:t>
            </a:r>
            <a:endParaRPr lang="en-IE" sz="1700" dirty="0">
              <a:effectLst/>
            </a:endParaRPr>
          </a:p>
          <a:p>
            <a:pPr marL="800100" lvl="1" indent="-228600">
              <a:lnSpc>
                <a:spcPct val="90000"/>
              </a:lnSpc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IE" sz="2400" dirty="0">
                <a:effectLst/>
                <a:hlinkClick r:id="rId8"/>
              </a:rPr>
              <a:t>The  Learning Corner</a:t>
            </a:r>
            <a:endParaRPr lang="en-IE" sz="2400" dirty="0">
              <a:effectLst/>
            </a:endParaRPr>
          </a:p>
          <a:p>
            <a:pPr marL="285750" indent="-228600">
              <a:lnSpc>
                <a:spcPct val="90000"/>
              </a:lnSpc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fr-BE" sz="11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4EF461-4BFA-9337-5B8A-4343BF8B46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131286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F46C79FD-C571-418B-AB0F-5EE936C85276}" type="slidenum">
              <a:rPr lang="en-GB" smtClean="0"/>
              <a:pPr>
                <a:spcAft>
                  <a:spcPts val="600"/>
                </a:spcAft>
              </a:pPr>
              <a:t>28</a:t>
            </a:fld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C862320-B0E7-BBAA-7AD1-DC0FD7073059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44596" r="26176" b="-1"/>
          <a:stretch/>
        </p:blipFill>
        <p:spPr>
          <a:xfrm>
            <a:off x="560439" y="1973109"/>
            <a:ext cx="4232787" cy="4742771"/>
          </a:xfrm>
          <a:prstGeom prst="rect">
            <a:avLst/>
          </a:prstGeom>
          <a:noFill/>
          <a:ln w="28575">
            <a:solidFill>
              <a:schemeClr val="accent5"/>
            </a:solidFill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</p:spPr>
        <p:txBody>
          <a:bodyPr vert="horz" lIns="91440" tIns="45720" rIns="91440" bIns="0" rtlCol="0" anchor="b" anchorCtr="0">
            <a:normAutofit/>
          </a:bodyPr>
          <a:lstStyle/>
          <a:p>
            <a:r>
              <a:rPr lang="de-DE"/>
              <a:t>Resources against mis-/disinformation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69471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3946" y="2601460"/>
            <a:ext cx="10676038" cy="2387600"/>
          </a:xfrm>
        </p:spPr>
        <p:txBody>
          <a:bodyPr vert="horz" lIns="91440" tIns="45720" rIns="91440" bIns="0" rtlCol="0" anchor="b" anchorCtr="0">
            <a:normAutofit fontScale="90000"/>
          </a:bodyPr>
          <a:lstStyle/>
          <a:p>
            <a:r>
              <a:rPr lang="en-GB" dirty="0"/>
              <a:t>3 - Informing about </a:t>
            </a:r>
            <a:br>
              <a:rPr lang="en-GB" dirty="0"/>
            </a:br>
            <a:r>
              <a:rPr lang="en-GB" dirty="0"/>
              <a:t>European elections</a:t>
            </a:r>
            <a:br>
              <a:rPr lang="en-GB" b="1" dirty="0"/>
            </a:br>
            <a:r>
              <a:rPr lang="en-GB" b="1" dirty="0"/>
              <a:t> </a:t>
            </a:r>
            <a:br>
              <a:rPr lang="en-GB" dirty="0"/>
            </a:br>
            <a:br>
              <a:rPr lang="en-GB" dirty="0"/>
            </a:br>
            <a:endParaRPr lang="en-GB" sz="2400" dirty="0">
              <a:cs typeface="Arial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70189" y="3602038"/>
            <a:ext cx="10676038" cy="165576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8" name="Text Placeholder 6"/>
          <p:cNvSpPr txBox="1">
            <a:spLocks/>
          </p:cNvSpPr>
          <p:nvPr/>
        </p:nvSpPr>
        <p:spPr>
          <a:xfrm>
            <a:off x="1150408" y="1661101"/>
            <a:ext cx="10515600" cy="107942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34EA2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" name="Text Placeholder 6"/>
          <p:cNvSpPr txBox="1">
            <a:spLocks/>
          </p:cNvSpPr>
          <p:nvPr/>
        </p:nvSpPr>
        <p:spPr>
          <a:xfrm>
            <a:off x="1123123" y="1779842"/>
            <a:ext cx="10515600" cy="107942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34EA2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3775B90-D1E8-0016-0E54-2D4E09CDC27D}"/>
              </a:ext>
            </a:extLst>
          </p:cNvPr>
          <p:cNvSpPr txBox="1">
            <a:spLocks/>
          </p:cNvSpPr>
          <p:nvPr/>
        </p:nvSpPr>
        <p:spPr>
          <a:xfrm>
            <a:off x="4566290" y="3151330"/>
            <a:ext cx="7173113" cy="2387600"/>
          </a:xfrm>
          <a:prstGeom prst="rect">
            <a:avLst/>
          </a:prstGeom>
        </p:spPr>
        <p:txBody>
          <a:bodyPr vert="horz" lIns="91440" tIns="45720" rIns="91440" bIns="0" rtlCol="0" anchor="b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accent5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</a:br>
            <a:endParaRPr kumimoji="0" lang="en-GB" sz="6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06049C-9D61-3E38-0B66-B4ECF0C13F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pPr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31598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idx="1"/>
          </p:nvPr>
        </p:nvSpPr>
        <p:spPr>
          <a:xfrm>
            <a:off x="6496406" y="621857"/>
            <a:ext cx="4926841" cy="4929857"/>
          </a:xfrm>
        </p:spPr>
        <p:txBody>
          <a:bodyPr vert="horz" lIns="91440" tIns="90000" rIns="91440" bIns="45720" rtlCol="0">
            <a:noAutofit/>
          </a:bodyPr>
          <a:lstStyle/>
          <a:p>
            <a:pPr marL="0" indent="0">
              <a:lnSpc>
                <a:spcPct val="90000"/>
              </a:lnSpc>
              <a:spcAft>
                <a:spcPts val="600"/>
              </a:spcAft>
              <a:buNone/>
            </a:pPr>
            <a:endParaRPr lang="en-US" sz="1800" b="1" dirty="0"/>
          </a:p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en-IE" dirty="0">
                <a:effectLst/>
              </a:rPr>
              <a:t>EU institutions, member states at all levels and civil society share a</a:t>
            </a:r>
            <a:r>
              <a:rPr lang="en-IE" b="1" dirty="0">
                <a:effectLst/>
              </a:rPr>
              <a:t> responsibility to communicate about the European Union </a:t>
            </a:r>
            <a:r>
              <a:rPr lang="en-IE" dirty="0">
                <a:effectLst/>
              </a:rPr>
              <a:t>(cf. Sibiu summit, 2019)</a:t>
            </a: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en-IE" b="1" dirty="0">
                <a:effectLst/>
              </a:rPr>
              <a:t> </a:t>
            </a:r>
          </a:p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en-IE" b="1" dirty="0"/>
              <a:t>This shared responsibility is particularly engaged </a:t>
            </a:r>
            <a:r>
              <a:rPr lang="en-IE" dirty="0">
                <a:effectLst/>
              </a:rPr>
              <a:t>ahead of the European elections 2024.</a:t>
            </a:r>
          </a:p>
          <a:p>
            <a:pPr>
              <a:lnSpc>
                <a:spcPct val="90000"/>
              </a:lnSpc>
              <a:spcAft>
                <a:spcPts val="0"/>
              </a:spcAft>
            </a:pPr>
            <a:endParaRPr lang="en-IE" dirty="0"/>
          </a:p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en-IE" dirty="0">
                <a:effectLst/>
              </a:rPr>
              <a:t>Together we can best </a:t>
            </a:r>
            <a:r>
              <a:rPr lang="en-IE" b="1" dirty="0"/>
              <a:t>promote, strengthen and defend European democracy.</a:t>
            </a:r>
            <a:endParaRPr lang="en-IE" dirty="0">
              <a:effectLst/>
            </a:endParaRPr>
          </a:p>
          <a:p>
            <a:pPr marL="342900" indent="-342900">
              <a:lnSpc>
                <a:spcPct val="90000"/>
              </a:lnSpc>
              <a:buFont typeface="Calibri" panose="020F0502020204030204" pitchFamily="34" charset="0"/>
              <a:buChar char="-"/>
            </a:pPr>
            <a:endParaRPr lang="en-IE" sz="1800" dirty="0">
              <a:effectLst/>
            </a:endParaRPr>
          </a:p>
          <a:p>
            <a:pPr marL="342900" lvl="0" indent="-342900">
              <a:lnSpc>
                <a:spcPct val="90000"/>
              </a:lnSpc>
              <a:buFont typeface="Calibri" panose="020F0502020204030204" pitchFamily="34" charset="0"/>
              <a:buChar char="-"/>
            </a:pPr>
            <a:endParaRPr lang="en-IE" sz="1800" dirty="0">
              <a:effectLst/>
            </a:endParaRPr>
          </a:p>
        </p:txBody>
      </p:sp>
      <p:sp>
        <p:nvSpPr>
          <p:cNvPr id="5127" name="Slide Number Placeholder 2">
            <a:extLst>
              <a:ext uri="{FF2B5EF4-FFF2-40B4-BE49-F238E27FC236}">
                <a16:creationId xmlns:a16="http://schemas.microsoft.com/office/drawing/2014/main" id="{F007D37B-61E7-8298-61E1-7340201B1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131286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F46C79FD-C571-418B-AB0F-5EE936C85276}" type="slidenum">
              <a:rPr lang="en-GB" smtClean="0"/>
              <a:pPr>
                <a:spcAft>
                  <a:spcPts val="600"/>
                </a:spcAft>
              </a:pPr>
              <a:t>3</a:t>
            </a:fld>
            <a:endParaRPr lang="en-GB"/>
          </a:p>
        </p:txBody>
      </p:sp>
      <p:pic>
        <p:nvPicPr>
          <p:cNvPr id="2" name="Picture 2" descr="person in red sweater holding babys hand">
            <a:extLst>
              <a:ext uri="{FF2B5EF4-FFF2-40B4-BE49-F238E27FC236}">
                <a16:creationId xmlns:a16="http://schemas.microsoft.com/office/drawing/2014/main" id="{680C12D0-5115-2F4D-5B4A-ADE79CF5E6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0" r="32225" b="-2"/>
          <a:stretch/>
        </p:blipFill>
        <p:spPr bwMode="auto">
          <a:xfrm>
            <a:off x="490961" y="236660"/>
            <a:ext cx="5521208" cy="6259751"/>
          </a:xfrm>
          <a:prstGeom prst="rect">
            <a:avLst/>
          </a:prstGeom>
          <a:solidFill>
            <a:srgbClr val="FFFFFF"/>
          </a:solidFill>
          <a:ln w="28575">
            <a:solidFill>
              <a:schemeClr val="accent5"/>
            </a:solidFill>
          </a:ln>
        </p:spPr>
      </p:pic>
    </p:spTree>
    <p:extLst>
      <p:ext uri="{BB962C8B-B14F-4D97-AF65-F5344CB8AC3E}">
        <p14:creationId xmlns:p14="http://schemas.microsoft.com/office/powerpoint/2010/main" val="303891909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D9A3A0B-7F00-1409-BEE0-F2144439B6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77026" y="365851"/>
            <a:ext cx="4926841" cy="4961890"/>
          </a:xfrm>
        </p:spPr>
        <p:txBody>
          <a:bodyPr>
            <a:no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dirty="0">
                <a:effectLst/>
              </a:rPr>
              <a:t>The European elections are </a:t>
            </a:r>
            <a:r>
              <a:rPr lang="en-US" b="1" dirty="0">
                <a:effectLst/>
              </a:rPr>
              <a:t>important </a:t>
            </a:r>
            <a:r>
              <a:rPr lang="en-US" dirty="0">
                <a:effectLst/>
              </a:rPr>
              <a:t>because….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…they </a:t>
            </a:r>
            <a:r>
              <a:rPr lang="en-US" sz="2000" dirty="0">
                <a:effectLst/>
              </a:rPr>
              <a:t>give you the chance to </a:t>
            </a:r>
            <a:r>
              <a:rPr lang="en-US" sz="2000" b="1" dirty="0">
                <a:effectLst/>
              </a:rPr>
              <a:t>select who will represent you </a:t>
            </a:r>
            <a:r>
              <a:rPr lang="en-US" sz="2000" dirty="0">
                <a:effectLst/>
              </a:rPr>
              <a:t>in the European Parliament.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Your vote </a:t>
            </a:r>
            <a:r>
              <a:rPr lang="en-US" sz="2000" b="1" dirty="0"/>
              <a:t>influences Europe’s future course </a:t>
            </a:r>
            <a:r>
              <a:rPr lang="en-US" sz="2000" dirty="0"/>
              <a:t>and the decisions the Union is taking to address your concerns.</a:t>
            </a:r>
          </a:p>
          <a:p>
            <a:pPr>
              <a:lnSpc>
                <a:spcPct val="90000"/>
              </a:lnSpc>
            </a:pPr>
            <a:r>
              <a:rPr lang="en-US" sz="2000" dirty="0">
                <a:effectLst/>
              </a:rPr>
              <a:t>There are plenty of</a:t>
            </a:r>
            <a:r>
              <a:rPr lang="en-US" sz="2000" dirty="0"/>
              <a:t> such decisions </a:t>
            </a:r>
            <a:r>
              <a:rPr lang="en-US" sz="2000" b="1" dirty="0"/>
              <a:t>taken democratically </a:t>
            </a:r>
            <a:r>
              <a:rPr lang="en-US" sz="2000" dirty="0"/>
              <a:t>at EU level.</a:t>
            </a:r>
            <a:endParaRPr lang="en-US" sz="2000" dirty="0">
              <a:effectLst/>
            </a:endParaRPr>
          </a:p>
          <a:p>
            <a:pPr>
              <a:lnSpc>
                <a:spcPct val="90000"/>
              </a:lnSpc>
            </a:pPr>
            <a:r>
              <a:rPr lang="en-US" sz="2000" b="0" i="0" dirty="0">
                <a:effectLst/>
              </a:rPr>
              <a:t>You have the </a:t>
            </a:r>
            <a:r>
              <a:rPr lang="en-US" sz="2000" b="1" i="0" dirty="0">
                <a:effectLst/>
              </a:rPr>
              <a:t>right to vote in the elections </a:t>
            </a:r>
            <a:r>
              <a:rPr lang="en-US" sz="2000" b="0" i="0" dirty="0">
                <a:effectLst/>
              </a:rPr>
              <a:t>but also </a:t>
            </a:r>
            <a:r>
              <a:rPr lang="en-US" sz="2000" b="1" i="0" dirty="0">
                <a:effectLst/>
              </a:rPr>
              <a:t>stand as a candidate!</a:t>
            </a:r>
          </a:p>
          <a:p>
            <a:pPr fontAlgn="ctr">
              <a:lnSpc>
                <a:spcPct val="90000"/>
              </a:lnSpc>
            </a:pPr>
            <a:r>
              <a:rPr lang="en-US" sz="2000" dirty="0"/>
              <a:t>A high turnout increases Europe’s </a:t>
            </a:r>
            <a:r>
              <a:rPr lang="en-US" sz="2000" b="1" dirty="0"/>
              <a:t>democratic legitimacy </a:t>
            </a:r>
            <a:r>
              <a:rPr lang="en-US" sz="2000" dirty="0"/>
              <a:t>and strengthens our </a:t>
            </a:r>
            <a:r>
              <a:rPr lang="en-US" sz="2000" b="1" dirty="0"/>
              <a:t>democratic resilience</a:t>
            </a:r>
            <a:r>
              <a:rPr lang="en-US" sz="2000" dirty="0"/>
              <a:t>.</a:t>
            </a:r>
            <a:r>
              <a:rPr lang="en-US" sz="2000" b="0" i="0" dirty="0">
                <a:effectLst/>
              </a:rPr>
              <a:t> </a:t>
            </a:r>
            <a:endParaRPr lang="en-IE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45E8EE-2BD8-B2B1-84A0-BDCCCCF39A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131286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F46C79FD-C571-418B-AB0F-5EE936C85276}" type="slidenum">
              <a:rPr lang="en-GB" smtClean="0"/>
              <a:pPr>
                <a:spcAft>
                  <a:spcPts val="600"/>
                </a:spcAft>
              </a:pPr>
              <a:t>30</a:t>
            </a:fld>
            <a:endParaRPr lang="en-GB" dirty="0"/>
          </a:p>
        </p:txBody>
      </p:sp>
      <p:sp>
        <p:nvSpPr>
          <p:cNvPr id="7" name="AutoShape 2" descr="Together For Democracy">
            <a:extLst>
              <a:ext uri="{FF2B5EF4-FFF2-40B4-BE49-F238E27FC236}">
                <a16:creationId xmlns:a16="http://schemas.microsoft.com/office/drawing/2014/main" id="{A2DCE09A-5DEC-8511-B9F2-E7C67AACB9B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18467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2478B33-A6EA-117B-CA78-E87949EBA2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133" y="522648"/>
            <a:ext cx="5085842" cy="5085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13158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F49159-134C-FCFB-1414-EC60702F8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31</a:t>
            </a:fld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E56EDCB-AD63-D4AB-968E-9BD056E9AED2}"/>
              </a:ext>
            </a:extLst>
          </p:cNvPr>
          <p:cNvSpPr txBox="1"/>
          <p:nvPr/>
        </p:nvSpPr>
        <p:spPr>
          <a:xfrm>
            <a:off x="6237528" y="1798895"/>
            <a:ext cx="6157671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0" i="0" dirty="0">
                <a:solidFill>
                  <a:srgbClr val="000000"/>
                </a:solidFill>
                <a:effectLst/>
              </a:rPr>
              <a:t>The EU’s </a:t>
            </a:r>
            <a:r>
              <a:rPr lang="en-US" sz="2000" b="1" i="0" dirty="0">
                <a:solidFill>
                  <a:srgbClr val="000000"/>
                </a:solidFill>
                <a:effectLst/>
              </a:rPr>
              <a:t>one-stop hub 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on the European elections (EP, with support of EC):</a:t>
            </a:r>
          </a:p>
          <a:p>
            <a:r>
              <a:rPr lang="en-US" sz="2000" b="0" i="0" dirty="0">
                <a:solidFill>
                  <a:srgbClr val="000000"/>
                </a:solidFill>
                <a:effectLst/>
                <a:hlinkClick r:id="rId3"/>
              </a:rPr>
              <a:t>https://elections.europa.eu/en/</a:t>
            </a:r>
            <a:endParaRPr lang="en-US" sz="2000" b="0" i="0" dirty="0">
              <a:solidFill>
                <a:srgbClr val="000000"/>
              </a:solidFill>
              <a:effectLst/>
            </a:endParaRPr>
          </a:p>
          <a:p>
            <a:endParaRPr lang="en-US" sz="2000" dirty="0">
              <a:solidFill>
                <a:srgbClr val="000000"/>
              </a:solidFill>
            </a:endParaRPr>
          </a:p>
          <a:p>
            <a:r>
              <a:rPr lang="en-US" sz="2000" b="1" i="0" dirty="0">
                <a:solidFill>
                  <a:srgbClr val="000000"/>
                </a:solidFill>
                <a:effectLst/>
              </a:rPr>
              <a:t>Key features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 include: </a:t>
            </a:r>
          </a:p>
          <a:p>
            <a:endParaRPr lang="en-US" sz="2000" b="0" i="0" dirty="0">
              <a:solidFill>
                <a:srgbClr val="000000"/>
              </a:solidFill>
              <a:effectLst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0" i="0" strike="noStrike" dirty="0">
                <a:solidFill>
                  <a:schemeClr val="tx1">
                    <a:lumMod val="50000"/>
                  </a:schemeClr>
                </a:solidFill>
                <a:effectLst/>
              </a:rPr>
              <a:t>Section: </a:t>
            </a:r>
            <a:r>
              <a:rPr lang="en-GB" sz="2000" b="1" i="0" strike="noStrike" dirty="0">
                <a:solidFill>
                  <a:schemeClr val="tx1">
                    <a:lumMod val="50000"/>
                  </a:schemeClr>
                </a:solidFill>
                <a:effectLst/>
              </a:rPr>
              <a:t>How European elections work</a:t>
            </a:r>
            <a:endParaRPr lang="en-US" sz="2000" b="1" strike="noStrike" dirty="0">
              <a:solidFill>
                <a:schemeClr val="tx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i="0" dirty="0">
                <a:solidFill>
                  <a:srgbClr val="000000"/>
                </a:solidFill>
                <a:effectLst/>
              </a:rPr>
              <a:t>Section: Elections Results</a:t>
            </a:r>
            <a:r>
              <a:rPr lang="en-GB" sz="2000" b="0" i="0" dirty="0">
                <a:solidFill>
                  <a:srgbClr val="000000"/>
                </a:solidFill>
                <a:effectLst/>
              </a:rPr>
              <a:t>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0000"/>
                </a:solidFill>
              </a:rPr>
              <a:t>Section: </a:t>
            </a:r>
            <a:r>
              <a:rPr lang="en-GB" sz="2000" b="1" dirty="0">
                <a:solidFill>
                  <a:srgbClr val="000000"/>
                </a:solidFill>
              </a:rPr>
              <a:t>How to vote </a:t>
            </a:r>
            <a:r>
              <a:rPr lang="en-GB" sz="2000" dirty="0">
                <a:solidFill>
                  <a:srgbClr val="000000"/>
                </a:solidFill>
              </a:rPr>
              <a:t>(</a:t>
            </a:r>
            <a:r>
              <a:rPr lang="en-GB" sz="2000" i="1" dirty="0">
                <a:solidFill>
                  <a:srgbClr val="000000"/>
                </a:solidFill>
              </a:rPr>
              <a:t>forthcoming</a:t>
            </a:r>
            <a:r>
              <a:rPr lang="en-GB" sz="2000" dirty="0">
                <a:solidFill>
                  <a:srgbClr val="000000"/>
                </a:solidFill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0" i="0" dirty="0">
                <a:solidFill>
                  <a:srgbClr val="000000"/>
                </a:solidFill>
                <a:effectLst/>
              </a:rPr>
              <a:t>Link to </a:t>
            </a:r>
            <a:r>
              <a:rPr lang="en-GB" sz="2000" b="1" i="0" dirty="0">
                <a:solidFill>
                  <a:srgbClr val="000000"/>
                </a:solidFill>
                <a:effectLst/>
              </a:rPr>
              <a:t>get involved</a:t>
            </a:r>
            <a:r>
              <a:rPr lang="en-GB" sz="2000" b="1" dirty="0">
                <a:solidFill>
                  <a:srgbClr val="000000"/>
                </a:solidFill>
              </a:rPr>
              <a:t> via together.eu </a:t>
            </a:r>
            <a:endParaRPr lang="en-GB" sz="2000" b="1" i="0" dirty="0">
              <a:solidFill>
                <a:srgbClr val="000000"/>
              </a:solidFill>
              <a:effectLst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i="0" dirty="0">
                <a:solidFill>
                  <a:srgbClr val="000000"/>
                </a:solidFill>
                <a:effectLst/>
              </a:rPr>
              <a:t>Links</a:t>
            </a:r>
            <a:r>
              <a:rPr lang="en-GB" sz="2000" b="0" i="0" dirty="0">
                <a:solidFill>
                  <a:srgbClr val="000000"/>
                </a:solidFill>
                <a:effectLst/>
              </a:rPr>
              <a:t> </a:t>
            </a:r>
            <a:r>
              <a:rPr lang="en-GB" sz="2000" dirty="0">
                <a:solidFill>
                  <a:srgbClr val="000000"/>
                </a:solidFill>
              </a:rPr>
              <a:t>to the 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political groups and to the European political parties</a:t>
            </a:r>
            <a:endParaRPr lang="en-GB" sz="2000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i="0" dirty="0">
                <a:solidFill>
                  <a:srgbClr val="000000"/>
                </a:solidFill>
                <a:effectLst/>
              </a:rPr>
              <a:t>Equal access 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to information for all users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Citizens’ </a:t>
            </a:r>
            <a:r>
              <a:rPr lang="en-US" sz="2000" b="1" dirty="0">
                <a:solidFill>
                  <a:srgbClr val="000000"/>
                </a:solidFill>
              </a:rPr>
              <a:t>elections helpline</a:t>
            </a:r>
            <a:endParaRPr lang="en-IE" sz="1600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40A216C-20E7-B6AF-8FD8-A5713151BC5F}"/>
              </a:ext>
            </a:extLst>
          </p:cNvPr>
          <p:cNvSpPr txBox="1"/>
          <p:nvPr/>
        </p:nvSpPr>
        <p:spPr>
          <a:xfrm>
            <a:off x="982980" y="256961"/>
            <a:ext cx="79415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000" dirty="0">
                <a:solidFill>
                  <a:schemeClr val="tx2"/>
                </a:solidFill>
              </a:rPr>
              <a:t>European </a:t>
            </a:r>
            <a:r>
              <a:rPr lang="de-DE" sz="4000" dirty="0" err="1">
                <a:solidFill>
                  <a:schemeClr val="tx2"/>
                </a:solidFill>
              </a:rPr>
              <a:t>Elections</a:t>
            </a:r>
            <a:r>
              <a:rPr lang="de-DE" sz="4000" dirty="0">
                <a:solidFill>
                  <a:schemeClr val="tx2"/>
                </a:solidFill>
              </a:rPr>
              <a:t> 2024 </a:t>
            </a:r>
            <a:r>
              <a:rPr lang="de-DE" sz="4000" dirty="0" err="1">
                <a:solidFill>
                  <a:schemeClr val="tx2"/>
                </a:solidFill>
              </a:rPr>
              <a:t>website</a:t>
            </a:r>
            <a:endParaRPr lang="en-IE" sz="4000" dirty="0">
              <a:solidFill>
                <a:schemeClr val="tx2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C3F274B-33F6-37AE-3AF7-844120740F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888289"/>
            <a:ext cx="5954473" cy="340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54206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Eleni Kallea on LinkedIn: I am glad to share that as from today, I start my  new role as Liaison… | 33 comments">
            <a:extLst>
              <a:ext uri="{FF2B5EF4-FFF2-40B4-BE49-F238E27FC236}">
                <a16:creationId xmlns:a16="http://schemas.microsoft.com/office/drawing/2014/main" id="{BD996B35-4787-5177-BFF4-11D9026C93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066" y="1805355"/>
            <a:ext cx="3773109" cy="1597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AC09B0B-1E31-0CAE-947F-2D4ED1D0C7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>Citizens‘ </a:t>
            </a:r>
            <a:r>
              <a:rPr lang="de-DE" b="1" dirty="0" err="1"/>
              <a:t>Elections</a:t>
            </a:r>
            <a:r>
              <a:rPr lang="de-DE" b="1" dirty="0"/>
              <a:t> </a:t>
            </a:r>
            <a:r>
              <a:rPr lang="de-DE" b="1" dirty="0" err="1"/>
              <a:t>Helpline</a:t>
            </a:r>
            <a:br>
              <a:rPr lang="de-DE" b="1" dirty="0"/>
            </a:br>
            <a:r>
              <a:rPr lang="de-DE" sz="2000" b="1" dirty="0"/>
              <a:t>(of </a:t>
            </a:r>
            <a:r>
              <a:rPr lang="de-DE" sz="2000" b="1" dirty="0" err="1"/>
              <a:t>the</a:t>
            </a:r>
            <a:r>
              <a:rPr lang="de-DE" sz="2000" b="1" dirty="0"/>
              <a:t> </a:t>
            </a:r>
            <a:r>
              <a:rPr lang="de-DE" sz="2000" b="1" dirty="0" err="1"/>
              <a:t>EU‘s</a:t>
            </a:r>
            <a:r>
              <a:rPr lang="de-DE" sz="2000" b="1" dirty="0"/>
              <a:t> </a:t>
            </a:r>
            <a:r>
              <a:rPr lang="de-DE" sz="2000" b="1" dirty="0" err="1"/>
              <a:t>contact</a:t>
            </a:r>
            <a:r>
              <a:rPr lang="de-DE" sz="2000" b="1" dirty="0"/>
              <a:t> centre)</a:t>
            </a:r>
            <a:endParaRPr lang="en-IE" sz="2000" b="1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5994EAD-7365-8822-D4D3-95E72D49C7B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09757" y="3183109"/>
            <a:ext cx="4197263" cy="2117558"/>
          </a:xfrm>
        </p:spPr>
        <p:txBody>
          <a:bodyPr/>
          <a:lstStyle/>
          <a:p>
            <a:pPr algn="l">
              <a:spcAft>
                <a:spcPts val="0"/>
              </a:spcAft>
            </a:pPr>
            <a:r>
              <a:rPr lang="en-GB" b="1" dirty="0">
                <a:effectLst/>
                <a:ea typeface="Calibri" panose="020F0502020204030204" pitchFamily="34" charset="0"/>
              </a:rPr>
              <a:t>Write us by email or chat:</a:t>
            </a:r>
          </a:p>
          <a:p>
            <a:pPr algn="l">
              <a:spcAft>
                <a:spcPts val="600"/>
              </a:spcAft>
            </a:pPr>
            <a:r>
              <a:rPr lang="en-GB" u="sng" dirty="0">
                <a:solidFill>
                  <a:srgbClr val="0563C1"/>
                </a:solidFill>
                <a:effectLst/>
                <a:ea typeface="Calibri" panose="020F0502020204030204" pitchFamily="34" charset="0"/>
                <a:hlinkClick r:id="rId4"/>
              </a:rPr>
              <a:t>https://europa.eu/european-union/contact_en</a:t>
            </a:r>
            <a:endParaRPr lang="en-IE" dirty="0">
              <a:effectLst/>
              <a:ea typeface="Calibri" panose="020F0502020204030204" pitchFamily="34" charset="0"/>
            </a:endParaRPr>
          </a:p>
          <a:p>
            <a:pPr algn="l">
              <a:spcAft>
                <a:spcPts val="0"/>
              </a:spcAft>
            </a:pPr>
            <a:r>
              <a:rPr lang="en-GB" b="1" dirty="0">
                <a:effectLst/>
                <a:ea typeface="Calibri" panose="020F0502020204030204" pitchFamily="34" charset="0"/>
              </a:rPr>
              <a:t>Call from EU countries:</a:t>
            </a:r>
          </a:p>
          <a:p>
            <a:pPr algn="l">
              <a:spcAft>
                <a:spcPts val="600"/>
              </a:spcAft>
            </a:pPr>
            <a:r>
              <a:rPr lang="en-GB" b="1" dirty="0">
                <a:effectLst/>
                <a:ea typeface="Calibri" panose="020F0502020204030204" pitchFamily="34" charset="0"/>
              </a:rPr>
              <a:t>00 800 6 7 8 9 10 11</a:t>
            </a:r>
            <a:r>
              <a:rPr lang="en-GB" dirty="0">
                <a:effectLst/>
                <a:ea typeface="Calibri" panose="020F0502020204030204" pitchFamily="34" charset="0"/>
              </a:rPr>
              <a:t> (free phone)</a:t>
            </a:r>
            <a:endParaRPr lang="en-IE" dirty="0">
              <a:effectLst/>
              <a:ea typeface="Calibri" panose="020F0502020204030204" pitchFamily="34" charset="0"/>
            </a:endParaRPr>
          </a:p>
          <a:p>
            <a:pPr algn="l">
              <a:spcAft>
                <a:spcPts val="0"/>
              </a:spcAft>
            </a:pPr>
            <a:r>
              <a:rPr lang="en-GB" dirty="0">
                <a:effectLst/>
                <a:ea typeface="Calibri" panose="020F0502020204030204" pitchFamily="34" charset="0"/>
              </a:rPr>
              <a:t>Call from </a:t>
            </a:r>
            <a:r>
              <a:rPr lang="en-GB" b="1" dirty="0">
                <a:effectLst/>
                <a:ea typeface="Calibri" panose="020F0502020204030204" pitchFamily="34" charset="0"/>
              </a:rPr>
              <a:t>other countries:</a:t>
            </a:r>
          </a:p>
          <a:p>
            <a:pPr algn="l">
              <a:spcAft>
                <a:spcPts val="0"/>
              </a:spcAft>
            </a:pPr>
            <a:r>
              <a:rPr lang="en-GB" b="1" dirty="0">
                <a:effectLst/>
                <a:ea typeface="Calibri" panose="020F0502020204030204" pitchFamily="34" charset="0"/>
              </a:rPr>
              <a:t>0032 2 299 9696</a:t>
            </a:r>
            <a:r>
              <a:rPr lang="en-GB" dirty="0">
                <a:effectLst/>
                <a:ea typeface="Calibri" panose="020F0502020204030204" pitchFamily="34" charset="0"/>
              </a:rPr>
              <a:t> (standard international rate applies to the call)</a:t>
            </a:r>
            <a:endParaRPr lang="en-IE" dirty="0">
              <a:effectLst/>
              <a:ea typeface="Calibri" panose="020F0502020204030204" pitchFamily="34" charset="0"/>
            </a:endParaRPr>
          </a:p>
          <a:p>
            <a:pPr marL="342900" lvl="0" indent="-342900">
              <a:buFont typeface="Calibri" panose="020F0502020204030204" pitchFamily="34" charset="0"/>
              <a:buChar char="-"/>
            </a:pPr>
            <a:endParaRPr lang="en-IE" dirty="0">
              <a:effectLst/>
              <a:ea typeface="MS Minngs"/>
            </a:endParaRPr>
          </a:p>
          <a:p>
            <a:pPr algn="r"/>
            <a:endParaRPr lang="en-IE" dirty="0"/>
          </a:p>
        </p:txBody>
      </p:sp>
      <p:pic>
        <p:nvPicPr>
          <p:cNvPr id="5126" name="Picture 6" descr="Brexit helpline for citizens - Europe Direct Contact Centre - EDCC">
            <a:extLst>
              <a:ext uri="{FF2B5EF4-FFF2-40B4-BE49-F238E27FC236}">
                <a16:creationId xmlns:a16="http://schemas.microsoft.com/office/drawing/2014/main" id="{FF7B34E7-7948-EC78-A61C-63F840099A61}"/>
              </a:ext>
            </a:extLst>
          </p:cNvPr>
          <p:cNvPicPr>
            <a:picLocks noGrp="1" noChangeAspect="1" noChangeArrowheads="1"/>
          </p:cNvPicPr>
          <p:nvPr>
            <p:ph type="pic" sz="quarter" idx="15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8" r="27391"/>
          <a:stretch/>
        </p:blipFill>
        <p:spPr bwMode="auto">
          <a:xfrm>
            <a:off x="5076129" y="2745083"/>
            <a:ext cx="3118503" cy="2993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3CEF127-5B0C-3BC1-F875-7DF74B3B3F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6C79FD-C571-418B-AB0F-5EE936C8527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4D4D4D">
                    <a:tint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4D4D4D">
                  <a:tint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72C550F-1F9B-E5C2-F4CA-9EDEF3F5F7CB}"/>
              </a:ext>
            </a:extLst>
          </p:cNvPr>
          <p:cNvSpPr txBox="1"/>
          <p:nvPr/>
        </p:nvSpPr>
        <p:spPr>
          <a:xfrm>
            <a:off x="8263741" y="2745083"/>
            <a:ext cx="3698549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ea typeface="MS Minngs"/>
                <a:cs typeface="+mn-cs"/>
              </a:rPr>
              <a:t>It answers citizens’ questions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ea typeface="MS Minngs"/>
                <a:cs typeface="+mn-cs"/>
              </a:rPr>
              <a:t>on all EU-related matters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000" dirty="0">
                <a:solidFill>
                  <a:srgbClr val="4D4D4D"/>
                </a:solidFill>
                <a:ea typeface="MS Minngs"/>
              </a:rPr>
              <a:t>It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ea typeface="MS Minngs"/>
                <a:cs typeface="+mn-cs"/>
              </a:rPr>
              <a:t>acts as the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ea typeface="MS Minngs"/>
                <a:cs typeface="+mn-cs"/>
              </a:rPr>
              <a:t>European elections helpline.</a:t>
            </a:r>
            <a:endParaRPr kumimoji="0" lang="en-IE" sz="2000" b="0" i="0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ea typeface="MS Minngs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ea typeface="MS Minngs"/>
                <a:cs typeface="+mn-cs"/>
                <a:hlinkClick r:id="rId6"/>
              </a:rPr>
              <a:t>New video clip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ea typeface="MS Minngs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ea typeface="MS Minngs"/>
                <a:cs typeface="+mn-cs"/>
              </a:rPr>
              <a:t>(30 sec) soon available in all EU official languages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307511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F2A28C-37A0-6A60-80A6-A5698D1C27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69325"/>
            <a:ext cx="10515600" cy="782357"/>
          </a:xfrm>
        </p:spPr>
        <p:txBody>
          <a:bodyPr/>
          <a:lstStyle/>
          <a:p>
            <a:br>
              <a:rPr lang="de-DE" dirty="0"/>
            </a:br>
            <a:r>
              <a:rPr lang="de-DE" b="1" dirty="0"/>
              <a:t>Young </a:t>
            </a:r>
            <a:r>
              <a:rPr lang="de-DE" b="1" dirty="0" err="1"/>
              <a:t>people</a:t>
            </a:r>
            <a:r>
              <a:rPr lang="de-DE" b="1" dirty="0"/>
              <a:t> </a:t>
            </a:r>
            <a:r>
              <a:rPr lang="de-DE" dirty="0"/>
              <a:t>and </a:t>
            </a:r>
            <a:r>
              <a:rPr lang="de-DE" b="1" dirty="0" err="1"/>
              <a:t>first</a:t>
            </a:r>
            <a:r>
              <a:rPr lang="de-DE" b="1" dirty="0"/>
              <a:t> time </a:t>
            </a:r>
            <a:r>
              <a:rPr lang="de-DE" b="1" dirty="0" err="1"/>
              <a:t>voters</a:t>
            </a:r>
            <a:endParaRPr lang="en-IE" b="1" dirty="0"/>
          </a:p>
        </p:txBody>
      </p:sp>
      <p:pic>
        <p:nvPicPr>
          <p:cNvPr id="4100" name="Picture 4" descr="Espace Apprentissage">
            <a:extLst>
              <a:ext uri="{FF2B5EF4-FFF2-40B4-BE49-F238E27FC236}">
                <a16:creationId xmlns:a16="http://schemas.microsoft.com/office/drawing/2014/main" id="{B751B8CA-D654-3B03-E27F-FFCD99FC0F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586" y="2027458"/>
            <a:ext cx="3229079" cy="2090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CD0D3ED-1DA8-55B2-9EFA-DFF023FCC63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250345" y="3705830"/>
            <a:ext cx="2669558" cy="1524235"/>
          </a:xfrm>
        </p:spPr>
        <p:txBody>
          <a:bodyPr/>
          <a:lstStyle/>
          <a:p>
            <a:r>
              <a:rPr lang="en-US" sz="1600" dirty="0"/>
              <a:t> </a:t>
            </a:r>
            <a:r>
              <a:rPr lang="en-US" dirty="0">
                <a:hlinkClick r:id="rId4"/>
              </a:rPr>
              <a:t>Learning corner</a:t>
            </a:r>
            <a:endParaRPr lang="en-US" dirty="0"/>
          </a:p>
          <a:p>
            <a:r>
              <a:rPr lang="en-US" sz="1600" dirty="0"/>
              <a:t>Games, competitions and publications for youngsters to discover the EU, in the classroom or at home. </a:t>
            </a:r>
            <a:endParaRPr lang="en-IE" sz="16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4A1547-D28B-5BF1-668E-07D0D8021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46710" y="6106112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6C79FD-C571-418B-AB0F-5EE936C8527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4D4D4D">
                    <a:tint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4D4D4D">
                  <a:tint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7E39142E-27FD-1DCF-E813-E533C920289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76" t="912" r="22844" b="-2200"/>
          <a:stretch/>
        </p:blipFill>
        <p:spPr>
          <a:xfrm>
            <a:off x="4519590" y="2027458"/>
            <a:ext cx="3048435" cy="2090737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76591B9-77CD-A0A6-6A82-9C832BE433A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709028" y="3721226"/>
            <a:ext cx="2669558" cy="1524235"/>
          </a:xfrm>
        </p:spPr>
        <p:txBody>
          <a:bodyPr/>
          <a:lstStyle/>
          <a:p>
            <a:r>
              <a:rPr lang="fr-BE" dirty="0" err="1">
                <a:hlinkClick r:id="rId6"/>
              </a:rPr>
              <a:t>Youth</a:t>
            </a:r>
            <a:r>
              <a:rPr lang="fr-BE" dirty="0">
                <a:hlinkClick r:id="rId6"/>
              </a:rPr>
              <a:t> Portal</a:t>
            </a:r>
            <a:endParaRPr lang="fr-BE" dirty="0"/>
          </a:p>
          <a:p>
            <a:r>
              <a:rPr lang="fr-BE" sz="1600" dirty="0"/>
              <a:t>To invite </a:t>
            </a:r>
            <a:r>
              <a:rPr lang="fr-BE" sz="1600" dirty="0" err="1"/>
              <a:t>young</a:t>
            </a:r>
            <a:r>
              <a:rPr lang="fr-BE" sz="1600" dirty="0"/>
              <a:t> people to </a:t>
            </a:r>
            <a:r>
              <a:rPr lang="fr-BE" sz="1600" dirty="0" err="1"/>
              <a:t>find</a:t>
            </a:r>
            <a:r>
              <a:rPr lang="fr-BE" sz="1600" dirty="0"/>
              <a:t> </a:t>
            </a:r>
            <a:r>
              <a:rPr lang="fr-BE" sz="1600" dirty="0" err="1"/>
              <a:t>ways</a:t>
            </a:r>
            <a:r>
              <a:rPr lang="fr-BE" sz="1600" dirty="0"/>
              <a:t> to </a:t>
            </a:r>
            <a:r>
              <a:rPr lang="fr-BE" sz="1600" dirty="0" err="1"/>
              <a:t>take</a:t>
            </a:r>
            <a:r>
              <a:rPr lang="fr-BE" sz="1600" dirty="0"/>
              <a:t> action as a </a:t>
            </a:r>
            <a:r>
              <a:rPr lang="fr-BE" sz="1600" dirty="0" err="1"/>
              <a:t>European</a:t>
            </a:r>
            <a:r>
              <a:rPr lang="fr-BE" sz="1600" dirty="0"/>
              <a:t> and a global </a:t>
            </a:r>
            <a:r>
              <a:rPr lang="fr-BE" sz="1600" dirty="0" err="1"/>
              <a:t>citizen</a:t>
            </a:r>
            <a:endParaRPr lang="fr-BE" sz="1600" dirty="0"/>
          </a:p>
        </p:txBody>
      </p:sp>
      <p:pic>
        <p:nvPicPr>
          <p:cNvPr id="1028" name="Picture 4" descr="Youth political engagement in the EU: The age of a democracy accounts for  variations in levels of youth participation : Democratic Audit">
            <a:extLst>
              <a:ext uri="{FF2B5EF4-FFF2-40B4-BE49-F238E27FC236}">
                <a16:creationId xmlns:a16="http://schemas.microsoft.com/office/drawing/2014/main" id="{7503B6B4-476B-32C7-A6E2-B47F5D8DB8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7786" y="2027458"/>
            <a:ext cx="3309408" cy="2007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15935643-C6B7-0733-E5BF-33C544628C8B}"/>
              </a:ext>
            </a:extLst>
          </p:cNvPr>
          <p:cNvSpPr txBox="1">
            <a:spLocks/>
          </p:cNvSpPr>
          <p:nvPr/>
        </p:nvSpPr>
        <p:spPr>
          <a:xfrm>
            <a:off x="8167711" y="3676071"/>
            <a:ext cx="2669558" cy="152423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9000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u="sng" dirty="0"/>
              <a:t>Leaflet for young people </a:t>
            </a:r>
          </a:p>
          <a:p>
            <a:r>
              <a:rPr lang="en-US" sz="1600" dirty="0"/>
              <a:t>on democratic engagement (forthcoming)</a:t>
            </a:r>
            <a:endParaRPr lang="fr-BE" sz="1600" dirty="0"/>
          </a:p>
        </p:txBody>
      </p:sp>
    </p:spTree>
    <p:extLst>
      <p:ext uri="{BB962C8B-B14F-4D97-AF65-F5344CB8AC3E}">
        <p14:creationId xmlns:p14="http://schemas.microsoft.com/office/powerpoint/2010/main" val="313790545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DE70B53-BC4D-94C5-E845-C1BBEAB20E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34</a:t>
            </a:fld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F495910-0B04-72A8-D60F-930FDEE3EB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800" dirty="0"/>
              <a:t>EU </a:t>
            </a:r>
            <a:r>
              <a:rPr lang="de-DE" sz="3800" dirty="0" err="1"/>
              <a:t>presence</a:t>
            </a:r>
            <a:r>
              <a:rPr lang="de-DE" sz="3800" dirty="0"/>
              <a:t> </a:t>
            </a:r>
            <a:r>
              <a:rPr lang="de-DE" sz="3800" b="1" dirty="0"/>
              <a:t>on </a:t>
            </a:r>
            <a:r>
              <a:rPr lang="de-DE" sz="3800" b="1" dirty="0" err="1"/>
              <a:t>the</a:t>
            </a:r>
            <a:r>
              <a:rPr lang="de-DE" sz="3800" b="1" dirty="0"/>
              <a:t> </a:t>
            </a:r>
            <a:r>
              <a:rPr lang="de-DE" sz="3800" b="1" dirty="0" err="1"/>
              <a:t>ground</a:t>
            </a:r>
            <a:r>
              <a:rPr lang="de-DE" sz="3800" b="1" dirty="0"/>
              <a:t> </a:t>
            </a:r>
            <a:r>
              <a:rPr lang="de-DE" sz="3800" dirty="0"/>
              <a:t>in Member States</a:t>
            </a:r>
            <a:endParaRPr lang="en-IE" sz="3800" dirty="0"/>
          </a:p>
        </p:txBody>
      </p:sp>
      <p:pic>
        <p:nvPicPr>
          <p:cNvPr id="15" name="Picture Placeholder 14">
            <a:extLst>
              <a:ext uri="{FF2B5EF4-FFF2-40B4-BE49-F238E27FC236}">
                <a16:creationId xmlns:a16="http://schemas.microsoft.com/office/drawing/2014/main" id="{312F3C93-E0D5-2763-4BEE-D3D8B18D2FE6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/>
          <a:srcRect t="19657" b="19657"/>
          <a:stretch/>
        </p:blipFill>
        <p:spPr>
          <a:xfrm>
            <a:off x="3165900" y="3635678"/>
            <a:ext cx="2743200" cy="1704364"/>
          </a:xfr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E1A2B3A-1F79-1FD9-3E65-78BD425E5F7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593656" y="3635678"/>
            <a:ext cx="2520000" cy="1638159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034EA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IE" sz="1600" b="1" i="0" u="none" strike="noStrike" kern="1200" cap="none" spc="0" normalizeH="0" baseline="0" noProof="0" dirty="0">
                <a:ln>
                  <a:noFill/>
                </a:ln>
                <a:solidFill>
                  <a:srgbClr val="5155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hlinkClick r:id="rId4"/>
              </a:rPr>
              <a:t>EUROPE DIRECT Centres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5155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help bring the European Union closer to people on the ground and help facilitate their participation in debates on the future of the EU. </a:t>
            </a:r>
            <a:endParaRPr kumimoji="0" lang="en-IE" sz="1600" b="0" i="0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algn="l"/>
            <a:endParaRPr lang="en-IE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EC119BB-BC9C-BD37-6DF7-713053050EF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47122" y="3635679"/>
            <a:ext cx="2579267" cy="1638158"/>
          </a:xfrm>
        </p:spPr>
        <p:txBody>
          <a:bodyPr/>
          <a:lstStyle/>
          <a:p>
            <a:r>
              <a:rPr lang="en-US" sz="1400" b="1" i="0" dirty="0">
                <a:solidFill>
                  <a:srgbClr val="515560"/>
                </a:solidFill>
                <a:effectLst/>
                <a:latin typeface="arial" panose="020B0604020202020204" pitchFamily="34" charset="0"/>
              </a:rPr>
              <a:t>‘</a:t>
            </a:r>
            <a:r>
              <a:rPr lang="en-US" sz="1400" b="1" i="0" dirty="0">
                <a:solidFill>
                  <a:srgbClr val="515560"/>
                </a:solidFill>
                <a:effectLst/>
                <a:latin typeface="arial" panose="020B0604020202020204" pitchFamily="34" charset="0"/>
                <a:hlinkClick r:id="rId4"/>
              </a:rPr>
              <a:t>European Union around me’ map </a:t>
            </a:r>
            <a:r>
              <a:rPr lang="en-US" sz="1400" b="0" i="0" dirty="0">
                <a:solidFill>
                  <a:srgbClr val="515560"/>
                </a:solidFill>
                <a:effectLst/>
                <a:latin typeface="arial" panose="020B0604020202020204" pitchFamily="34" charset="0"/>
              </a:rPr>
              <a:t>to locate the EU </a:t>
            </a:r>
            <a:r>
              <a:rPr lang="en-US" sz="1400" b="0" i="0" dirty="0" err="1">
                <a:solidFill>
                  <a:srgbClr val="515560"/>
                </a:solidFill>
                <a:effectLst/>
                <a:latin typeface="arial" panose="020B0604020202020204" pitchFamily="34" charset="0"/>
              </a:rPr>
              <a:t>centres</a:t>
            </a:r>
            <a:r>
              <a:rPr lang="en-US" sz="1400" b="0" i="0" dirty="0">
                <a:solidFill>
                  <a:srgbClr val="515560"/>
                </a:solidFill>
                <a:effectLst/>
                <a:latin typeface="arial" panose="020B0604020202020204" pitchFamily="34" charset="0"/>
              </a:rPr>
              <a:t> active in your region and find out about the services they provide.</a:t>
            </a:r>
            <a:endParaRPr lang="en-IE" sz="1400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A4482BB-4706-6451-C5C9-1382790811C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237067" y="1724634"/>
            <a:ext cx="2970603" cy="1638159"/>
          </a:xfrm>
        </p:spPr>
        <p:txBody>
          <a:bodyPr/>
          <a:lstStyle/>
          <a:p>
            <a:pPr marR="0" lvl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34EA2"/>
              </a:buClr>
              <a:buSzTx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ea typeface="+mn-ea"/>
                <a:cs typeface="+mn-cs"/>
                <a:hlinkClick r:id="rId5"/>
              </a:rPr>
              <a:t>Commission Representations in Member States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ea typeface="+mn-ea"/>
                <a:cs typeface="+mn-cs"/>
              </a:rPr>
              <a:t>:</a:t>
            </a:r>
          </a:p>
          <a:p>
            <a:pPr marR="0" lvl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34EA2"/>
              </a:buClr>
              <a:buSzTx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ea typeface="+mn-ea"/>
                <a:cs typeface="+mn-cs"/>
              </a:rPr>
              <a:t>connecting with national, regional and local authorities</a:t>
            </a:r>
          </a:p>
          <a:p>
            <a:pPr marR="0" lvl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34EA2"/>
              </a:buClr>
              <a:buSzTx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ea typeface="+mn-ea"/>
                <a:cs typeface="+mn-cs"/>
              </a:rPr>
              <a:t>providing the Commission with political information and analysis</a:t>
            </a:r>
          </a:p>
          <a:p>
            <a:pPr marL="285750" marR="0" lvl="0" indent="-28575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34EA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ea typeface="+mn-ea"/>
                <a:cs typeface="+mn-cs"/>
              </a:rPr>
              <a:t>communicating to various audiences</a:t>
            </a:r>
          </a:p>
          <a:p>
            <a:pPr algn="r"/>
            <a:endParaRPr lang="en-IE" sz="1400" dirty="0"/>
          </a:p>
        </p:txBody>
      </p:sp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A9646CCD-10FB-4D53-2F3B-E292406C60E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6"/>
          <a:srcRect t="15570" b="15570"/>
          <a:stretch>
            <a:fillRect/>
          </a:stretch>
        </p:blipFill>
        <p:spPr>
          <a:xfrm>
            <a:off x="5948612" y="3652284"/>
            <a:ext cx="2561502" cy="1704365"/>
          </a:xfrm>
          <a:prstGeom prst="rect">
            <a:avLst/>
          </a:prstGeom>
        </p:spPr>
      </p:pic>
      <p:pic>
        <p:nvPicPr>
          <p:cNvPr id="13" name="Picture 2" descr="EU Commission publishes proposal for a Directive on corporate  sustainability due diligence - Business &amp; Human Rights Resource Centre">
            <a:extLst>
              <a:ext uri="{FF2B5EF4-FFF2-40B4-BE49-F238E27FC236}">
                <a16:creationId xmlns:a16="http://schemas.microsoft.com/office/drawing/2014/main" id="{3073D855-7923-6EA8-E0DE-B961EE4EB4C3}"/>
              </a:ext>
            </a:extLst>
          </p:cNvPr>
          <p:cNvPicPr>
            <a:picLocks noGrp="1" noChangeAspect="1" noChangeArrowheads="1"/>
          </p:cNvPicPr>
          <p:nvPr>
            <p:ph type="pic" sz="quarter" idx="15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31" b="16731"/>
          <a:stretch>
            <a:fillRect/>
          </a:stretch>
        </p:blipFill>
        <p:spPr bwMode="auto">
          <a:xfrm>
            <a:off x="3200947" y="1724634"/>
            <a:ext cx="2747665" cy="1828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Partners - Blue Star Programme">
            <a:extLst>
              <a:ext uri="{FF2B5EF4-FFF2-40B4-BE49-F238E27FC236}">
                <a16:creationId xmlns:a16="http://schemas.microsoft.com/office/drawing/2014/main" id="{9C7D8897-22BD-FEA5-4488-CBD1189A40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812572"/>
            <a:ext cx="2581275" cy="177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0540101-82DD-7598-93AB-751C2EC5AE5C}"/>
              </a:ext>
            </a:extLst>
          </p:cNvPr>
          <p:cNvSpPr txBox="1"/>
          <p:nvPr/>
        </p:nvSpPr>
        <p:spPr>
          <a:xfrm>
            <a:off x="8562093" y="1898178"/>
            <a:ext cx="3361277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E" sz="1400" b="1" i="0" dirty="0">
                <a:solidFill>
                  <a:srgbClr val="505154"/>
                </a:solidFill>
                <a:effectLst/>
                <a:latin typeface="Helvetica" panose="020B0604020202020204" pitchFamily="34" charset="0"/>
                <a:hlinkClick r:id="rId9"/>
              </a:rPr>
              <a:t>European Parliament Liaison Offices (EPLOs)</a:t>
            </a:r>
            <a:r>
              <a:rPr lang="en-IE" sz="1400" b="0" i="0" dirty="0">
                <a:solidFill>
                  <a:srgbClr val="505154"/>
                </a:solidFill>
                <a:effectLst/>
                <a:latin typeface="Helvetica" panose="020B0604020202020204" pitchFamily="34" charset="0"/>
              </a:rPr>
              <a:t> </a:t>
            </a:r>
            <a:r>
              <a:rPr lang="en-US" sz="1400" b="0" i="0" dirty="0">
                <a:solidFill>
                  <a:srgbClr val="505154"/>
                </a:solidFill>
                <a:effectLst/>
                <a:latin typeface="Helvetica" panose="020B0604020202020204" pitchFamily="34" charset="0"/>
              </a:rPr>
              <a:t>objective is to raise awareness among people about the European Parliament's influence on their daily lives and encourage greater participation in the European democratic process.</a:t>
            </a:r>
            <a:endParaRPr lang="en-IE" sz="1400" dirty="0"/>
          </a:p>
        </p:txBody>
      </p:sp>
    </p:spTree>
    <p:extLst>
      <p:ext uri="{BB962C8B-B14F-4D97-AF65-F5344CB8AC3E}">
        <p14:creationId xmlns:p14="http://schemas.microsoft.com/office/powerpoint/2010/main" val="369872170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D39DD987-A3ED-5ACF-DDBF-2C41E1376C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23815" y="1745034"/>
            <a:ext cx="3906435" cy="3906435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67948DDF-AB86-BD03-EE0C-B649FAC550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70721" y="1308451"/>
            <a:ext cx="6853094" cy="4386252"/>
          </a:xfrm>
        </p:spPr>
        <p:txBody>
          <a:bodyPr>
            <a:noAutofit/>
          </a:bodyPr>
          <a:lstStyle/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fr-BE" sz="1800" dirty="0" err="1"/>
              <a:t>Speak</a:t>
            </a:r>
            <a:r>
              <a:rPr lang="fr-BE" sz="1800" dirty="0"/>
              <a:t> of </a:t>
            </a:r>
            <a:r>
              <a:rPr lang="fr-BE" sz="1800" b="1" dirty="0"/>
              <a:t>‘</a:t>
            </a:r>
            <a:r>
              <a:rPr lang="fr-BE" sz="1800" b="1" i="1" dirty="0" err="1"/>
              <a:t>European</a:t>
            </a:r>
            <a:r>
              <a:rPr lang="fr-BE" sz="1800" b="1" dirty="0"/>
              <a:t> </a:t>
            </a:r>
            <a:r>
              <a:rPr lang="fr-BE" sz="1800" b="1" dirty="0" err="1"/>
              <a:t>elections</a:t>
            </a:r>
            <a:r>
              <a:rPr lang="fr-BE" sz="1800" b="1" dirty="0"/>
              <a:t>’ </a:t>
            </a:r>
            <a:r>
              <a:rPr lang="fr-BE" sz="1800" dirty="0"/>
              <a:t>not ‘EP </a:t>
            </a:r>
            <a:r>
              <a:rPr lang="fr-BE" sz="1800" dirty="0" err="1"/>
              <a:t>elections</a:t>
            </a:r>
            <a:r>
              <a:rPr lang="fr-BE" sz="1800" dirty="0"/>
              <a:t>’ to </a:t>
            </a:r>
            <a:r>
              <a:rPr lang="fr-BE" sz="1800" dirty="0" err="1"/>
              <a:t>underscore</a:t>
            </a:r>
            <a:r>
              <a:rPr lang="fr-BE" sz="1800" dirty="0"/>
              <a:t> the importance for </a:t>
            </a:r>
            <a:r>
              <a:rPr lang="fr-BE" sz="1800" dirty="0" err="1"/>
              <a:t>Europe’s</a:t>
            </a:r>
            <a:r>
              <a:rPr lang="fr-BE" sz="1800" dirty="0"/>
              <a:t> future.</a:t>
            </a:r>
            <a:r>
              <a:rPr lang="en-GB" sz="1800" dirty="0">
                <a:ea typeface="Times New Roman" panose="02020603050405020304" pitchFamily="18" charset="0"/>
              </a:rPr>
              <a:t> Use </a:t>
            </a:r>
            <a:r>
              <a:rPr lang="en-GB" sz="1800" b="1" dirty="0">
                <a:ea typeface="Times New Roman" panose="02020603050405020304" pitchFamily="18" charset="0"/>
              </a:rPr>
              <a:t>hashtags #EUelections, #EUElections2024 or #EuropeanElections</a:t>
            </a:r>
            <a:r>
              <a:rPr lang="en-GB" sz="1800" dirty="0">
                <a:ea typeface="Times New Roman" panose="02020603050405020304" pitchFamily="18" charset="0"/>
              </a:rPr>
              <a:t>.</a:t>
            </a:r>
            <a:endParaRPr lang="fr-BE" sz="1800" dirty="0"/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fr-BE" sz="1800" dirty="0" err="1"/>
              <a:t>Get</a:t>
            </a:r>
            <a:r>
              <a:rPr lang="fr-BE" sz="1800" dirty="0"/>
              <a:t> </a:t>
            </a:r>
            <a:r>
              <a:rPr lang="fr-BE" sz="1800" b="1" dirty="0" err="1"/>
              <a:t>young</a:t>
            </a:r>
            <a:r>
              <a:rPr lang="fr-BE" sz="1800" b="1" dirty="0"/>
              <a:t> people/first time </a:t>
            </a:r>
            <a:r>
              <a:rPr lang="fr-BE" sz="1800" b="1" dirty="0" err="1"/>
              <a:t>voters</a:t>
            </a:r>
            <a:r>
              <a:rPr lang="fr-BE" sz="1800" b="1" dirty="0"/>
              <a:t> </a:t>
            </a:r>
            <a:r>
              <a:rPr lang="fr-BE" sz="1800" dirty="0" err="1"/>
              <a:t>interested</a:t>
            </a:r>
            <a:r>
              <a:rPr lang="fr-BE" sz="1800" dirty="0"/>
              <a:t> in the EU and the </a:t>
            </a:r>
            <a:r>
              <a:rPr lang="fr-BE" sz="1800" dirty="0" err="1"/>
              <a:t>elections</a:t>
            </a:r>
            <a:r>
              <a:rPr lang="fr-BE" sz="1800" dirty="0"/>
              <a:t>. 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fr-BE" sz="1800" dirty="0"/>
              <a:t>Promote </a:t>
            </a:r>
            <a:r>
              <a:rPr lang="fr-BE" sz="1800" b="1" dirty="0"/>
              <a:t>information ressources </a:t>
            </a:r>
            <a:r>
              <a:rPr lang="fr-BE" sz="1800" dirty="0"/>
              <a:t>like the </a:t>
            </a:r>
            <a:r>
              <a:rPr lang="fr-BE" sz="1800" dirty="0" err="1"/>
              <a:t>elections</a:t>
            </a:r>
            <a:r>
              <a:rPr lang="fr-BE" sz="1800" dirty="0"/>
              <a:t> </a:t>
            </a:r>
            <a:r>
              <a:rPr lang="en-US" sz="1800" dirty="0"/>
              <a:t>website, the elections helpline and the EU’s presences on the ground.</a:t>
            </a:r>
            <a:r>
              <a:rPr lang="en-GB" sz="1800" dirty="0"/>
              <a:t> 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800" dirty="0"/>
              <a:t>Disseminate the</a:t>
            </a:r>
            <a:r>
              <a:rPr lang="en-US" sz="1800" b="1" dirty="0"/>
              <a:t> EU youth leaflet </a:t>
            </a:r>
            <a:r>
              <a:rPr lang="en-US" sz="1800" dirty="0"/>
              <a:t>(forthcoming) about democratic engagement and inform about </a:t>
            </a:r>
            <a:r>
              <a:rPr lang="en-US" sz="1800" b="1" dirty="0"/>
              <a:t>various opportunities for young people</a:t>
            </a:r>
            <a:r>
              <a:rPr lang="en-US" sz="1800" dirty="0"/>
              <a:t>, e.g. via the </a:t>
            </a:r>
            <a:r>
              <a:rPr lang="en-US" sz="1800" dirty="0">
                <a:hlinkClick r:id="rId4"/>
              </a:rPr>
              <a:t>EU Learning corner </a:t>
            </a:r>
            <a:r>
              <a:rPr lang="en-US" sz="1800" dirty="0"/>
              <a:t>and the </a:t>
            </a:r>
            <a:r>
              <a:rPr lang="en-US" sz="1800" dirty="0">
                <a:hlinkClick r:id="rId5"/>
              </a:rPr>
              <a:t>EU Youth portal</a:t>
            </a:r>
            <a:r>
              <a:rPr lang="en-US" sz="1800" dirty="0"/>
              <a:t>.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fr-BE" sz="1800" dirty="0"/>
              <a:t>Plan </a:t>
            </a:r>
            <a:r>
              <a:rPr lang="fr-BE" sz="1800" b="1" dirty="0" err="1"/>
              <a:t>activities</a:t>
            </a:r>
            <a:r>
              <a:rPr lang="fr-BE" sz="1800" b="1" dirty="0"/>
              <a:t> </a:t>
            </a:r>
            <a:r>
              <a:rPr lang="fr-BE" sz="1800" b="1" dirty="0" err="1"/>
              <a:t>with</a:t>
            </a:r>
            <a:r>
              <a:rPr lang="fr-BE" sz="1800" b="1" dirty="0"/>
              <a:t> local </a:t>
            </a:r>
            <a:r>
              <a:rPr lang="fr-BE" sz="1800" b="1" dirty="0" err="1"/>
              <a:t>schools</a:t>
            </a:r>
            <a:r>
              <a:rPr lang="fr-BE" sz="1800" b="1" dirty="0"/>
              <a:t> and </a:t>
            </a:r>
            <a:r>
              <a:rPr lang="fr-BE" sz="1800" b="1" dirty="0" err="1"/>
              <a:t>youth</a:t>
            </a:r>
            <a:r>
              <a:rPr lang="fr-BE" sz="1800" b="1" dirty="0"/>
              <a:t> organisations 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fr-BE" sz="1800" dirty="0"/>
              <a:t>Promote </a:t>
            </a:r>
            <a:r>
              <a:rPr lang="en-GB" sz="1800" b="1" dirty="0"/>
              <a:t>together.eu via </a:t>
            </a:r>
            <a:r>
              <a:rPr lang="en-GB" sz="1800" dirty="0"/>
              <a:t>the </a:t>
            </a:r>
            <a:r>
              <a:rPr lang="en-GB" sz="1800" b="1" dirty="0"/>
              <a:t>unique referral link</a:t>
            </a:r>
            <a:r>
              <a:rPr lang="en-GB" sz="1800" dirty="0"/>
              <a:t> for Europe Direct network: </a:t>
            </a:r>
            <a:r>
              <a:rPr lang="fr-FR" sz="1800" u="sng" dirty="0">
                <a:solidFill>
                  <a:srgbClr val="000000"/>
                </a:solidFill>
                <a:latin typeface="EuropeaEco"/>
                <a:ea typeface="Calibri" panose="020F0502020204030204" pitchFamily="34" charset="0"/>
                <a:cs typeface="Calibri" panose="020F0502020204030204" pitchFamily="34" charset="0"/>
                <a:hlinkClick r:id="rId6"/>
              </a:rPr>
              <a:t>https://together.europarl.europa.eu/en_GB/referral/rcE114099475</a:t>
            </a:r>
            <a:endParaRPr lang="fr-BE" sz="1800" dirty="0"/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fr-BE" sz="1800" dirty="0"/>
              <a:t>Promote the </a:t>
            </a:r>
            <a:r>
              <a:rPr lang="fr-BE" sz="1800" b="1" dirty="0"/>
              <a:t>« Back-to-</a:t>
            </a:r>
            <a:r>
              <a:rPr lang="fr-BE" sz="1800" b="1" dirty="0" err="1"/>
              <a:t>school</a:t>
            </a:r>
            <a:r>
              <a:rPr lang="fr-BE" sz="1800" b="1" dirty="0"/>
              <a:t>/back-to-</a:t>
            </a:r>
            <a:r>
              <a:rPr lang="fr-BE" sz="1800" b="1" dirty="0" err="1"/>
              <a:t>university</a:t>
            </a:r>
            <a:r>
              <a:rPr lang="fr-BE" sz="1800" b="1" dirty="0"/>
              <a:t> </a:t>
            </a:r>
            <a:r>
              <a:rPr lang="fr-BE" sz="1800" b="1" dirty="0" err="1"/>
              <a:t>scheme</a:t>
            </a:r>
            <a:r>
              <a:rPr lang="fr-BE" sz="1800" b="1" dirty="0"/>
              <a:t> </a:t>
            </a:r>
            <a:r>
              <a:rPr lang="fr-BE" sz="1800" dirty="0"/>
              <a:t>» 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000" dirty="0"/>
          </a:p>
          <a:p>
            <a:pPr>
              <a:lnSpc>
                <a:spcPct val="90000"/>
              </a:lnSpc>
            </a:pPr>
            <a:endParaRPr lang="en-IE" sz="2000" dirty="0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BD2D6C68-F71C-1CC4-2C12-EBAC998A09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</p:spPr>
        <p:txBody>
          <a:bodyPr anchor="b">
            <a:normAutofit/>
          </a:bodyPr>
          <a:lstStyle/>
          <a:p>
            <a:r>
              <a:rPr lang="de-DE" dirty="0" err="1"/>
              <a:t>What</a:t>
            </a:r>
            <a:r>
              <a:rPr lang="de-DE" dirty="0"/>
              <a:t> </a:t>
            </a:r>
            <a:r>
              <a:rPr lang="de-DE" b="1" dirty="0" err="1"/>
              <a:t>you</a:t>
            </a:r>
            <a:r>
              <a:rPr lang="de-DE" dirty="0"/>
              <a:t> </a:t>
            </a:r>
            <a:r>
              <a:rPr lang="de-DE" dirty="0" err="1"/>
              <a:t>can</a:t>
            </a:r>
            <a:r>
              <a:rPr lang="de-DE" dirty="0"/>
              <a:t> do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85453993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643" y="1952730"/>
            <a:ext cx="10676038" cy="2387600"/>
          </a:xfrm>
        </p:spPr>
        <p:txBody>
          <a:bodyPr vert="horz" lIns="91440" tIns="45720" rIns="91440" bIns="0" rtlCol="0" anchor="b" anchorCtr="0">
            <a:normAutofit fontScale="90000"/>
          </a:bodyPr>
          <a:lstStyle/>
          <a:p>
            <a:r>
              <a:rPr lang="en-GB" dirty="0"/>
              <a:t>4 - Supporting the EP’s </a:t>
            </a:r>
            <a:br>
              <a:rPr lang="en-GB" dirty="0"/>
            </a:br>
            <a:r>
              <a:rPr lang="en-GB" dirty="0"/>
              <a:t>‘go-to-vote’ campaign in 2024</a:t>
            </a:r>
            <a:br>
              <a:rPr lang="en-GB" dirty="0"/>
            </a:br>
            <a:br>
              <a:rPr lang="en-GB" dirty="0"/>
            </a:br>
            <a:endParaRPr lang="en-GB" sz="2400" dirty="0">
              <a:cs typeface="Arial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70189" y="3602038"/>
            <a:ext cx="10676038" cy="165576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8" name="Text Placeholder 6"/>
          <p:cNvSpPr txBox="1">
            <a:spLocks/>
          </p:cNvSpPr>
          <p:nvPr/>
        </p:nvSpPr>
        <p:spPr>
          <a:xfrm>
            <a:off x="1073081" y="1718427"/>
            <a:ext cx="10515600" cy="107942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34EA2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" name="Text Placeholder 6"/>
          <p:cNvSpPr txBox="1">
            <a:spLocks/>
          </p:cNvSpPr>
          <p:nvPr/>
        </p:nvSpPr>
        <p:spPr>
          <a:xfrm>
            <a:off x="-1597775" y="1474300"/>
            <a:ext cx="10515600" cy="107942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34EA2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3775B90-D1E8-0016-0E54-2D4E09CDC27D}"/>
              </a:ext>
            </a:extLst>
          </p:cNvPr>
          <p:cNvSpPr txBox="1">
            <a:spLocks/>
          </p:cNvSpPr>
          <p:nvPr/>
        </p:nvSpPr>
        <p:spPr>
          <a:xfrm>
            <a:off x="4566290" y="3151330"/>
            <a:ext cx="7173113" cy="2387600"/>
          </a:xfrm>
          <a:prstGeom prst="rect">
            <a:avLst/>
          </a:prstGeom>
        </p:spPr>
        <p:txBody>
          <a:bodyPr vert="horz" lIns="91440" tIns="45720" rIns="91440" bIns="0" rtlCol="0" anchor="b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accent5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</a:br>
            <a:endParaRPr kumimoji="0" lang="en-GB" sz="6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91F3516-7D64-BBB2-1689-2D176535520A}"/>
              </a:ext>
            </a:extLst>
          </p:cNvPr>
          <p:cNvSpPr txBox="1">
            <a:spLocks/>
          </p:cNvSpPr>
          <p:nvPr/>
        </p:nvSpPr>
        <p:spPr>
          <a:xfrm>
            <a:off x="3869474" y="3151330"/>
            <a:ext cx="7869930" cy="2387600"/>
          </a:xfrm>
          <a:prstGeom prst="rect">
            <a:avLst/>
          </a:prstGeom>
        </p:spPr>
        <p:txBody>
          <a:bodyPr vert="horz" lIns="91440" tIns="45720" rIns="91440" bIns="0" rtlCol="0" anchor="b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accent5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</a:b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1D5AA7-48AA-CCC6-73C7-8EA3A9A55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pPr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768016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A0B421B-D1C1-660B-9986-65AD183A63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7056" y="1825625"/>
            <a:ext cx="4926841" cy="376995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fr-BE" sz="1900" dirty="0"/>
              <a:t>Help </a:t>
            </a:r>
            <a:r>
              <a:rPr lang="fr-BE" sz="1900" b="1" dirty="0" err="1"/>
              <a:t>amplify</a:t>
            </a:r>
            <a:r>
              <a:rPr lang="fr-BE" sz="1900" b="1" dirty="0"/>
              <a:t> the </a:t>
            </a:r>
            <a:r>
              <a:rPr lang="fr-BE" sz="1900" b="1" dirty="0" err="1"/>
              <a:t>EP’s</a:t>
            </a:r>
            <a:r>
              <a:rPr lang="fr-BE" sz="1900" b="1" dirty="0"/>
              <a:t> go-to-vote </a:t>
            </a:r>
            <a:r>
              <a:rPr lang="fr-BE" sz="1900" b="1" dirty="0" err="1"/>
              <a:t>campaign</a:t>
            </a:r>
            <a:r>
              <a:rPr lang="fr-BE" sz="1900" dirty="0"/>
              <a:t> </a:t>
            </a:r>
            <a:r>
              <a:rPr lang="fr-BE" sz="1900" dirty="0" err="1"/>
              <a:t>after</a:t>
            </a:r>
            <a:r>
              <a:rPr lang="fr-BE" sz="1900" dirty="0"/>
              <a:t> </a:t>
            </a:r>
            <a:r>
              <a:rPr lang="fr-BE" sz="1900" dirty="0" err="1"/>
              <a:t>its</a:t>
            </a:r>
            <a:r>
              <a:rPr lang="fr-BE" sz="1900" dirty="0"/>
              <a:t> launch in April/May</a:t>
            </a:r>
            <a:r>
              <a:rPr lang="fr-BE" sz="1900" baseline="0" dirty="0"/>
              <a:t> 2024</a:t>
            </a:r>
          </a:p>
          <a:p>
            <a:pPr>
              <a:lnSpc>
                <a:spcPct val="90000"/>
              </a:lnSpc>
            </a:pPr>
            <a:r>
              <a:rPr lang="fr-BE" sz="1900" dirty="0" err="1"/>
              <a:t>Cooperate</a:t>
            </a:r>
            <a:r>
              <a:rPr lang="fr-BE" sz="1900" dirty="0"/>
              <a:t> </a:t>
            </a:r>
            <a:r>
              <a:rPr lang="fr-BE" sz="1900" dirty="0" err="1"/>
              <a:t>with</a:t>
            </a:r>
            <a:r>
              <a:rPr lang="fr-BE" sz="1900" dirty="0"/>
              <a:t> </a:t>
            </a:r>
            <a:r>
              <a:rPr lang="fr-BE" sz="1900" b="1" baseline="0" dirty="0" err="1"/>
              <a:t>Reps</a:t>
            </a:r>
            <a:r>
              <a:rPr lang="fr-BE" sz="1900" b="1" baseline="0" dirty="0"/>
              <a:t>/</a:t>
            </a:r>
            <a:r>
              <a:rPr lang="fr-BE" sz="1900" b="1" baseline="0" dirty="0" err="1"/>
              <a:t>EPLOs</a:t>
            </a:r>
            <a:r>
              <a:rPr lang="fr-BE" sz="1900" b="1" baseline="0" dirty="0"/>
              <a:t> </a:t>
            </a:r>
            <a:r>
              <a:rPr lang="fr-BE" sz="1900" baseline="0" dirty="0"/>
              <a:t>to </a:t>
            </a:r>
            <a:r>
              <a:rPr lang="fr-BE" sz="1900" baseline="0" dirty="0" err="1"/>
              <a:t>this</a:t>
            </a:r>
            <a:r>
              <a:rPr lang="fr-BE" sz="1900" baseline="0" dirty="0"/>
              <a:t> end. </a:t>
            </a:r>
          </a:p>
          <a:p>
            <a:pPr>
              <a:lnSpc>
                <a:spcPct val="90000"/>
              </a:lnSpc>
            </a:pPr>
            <a:r>
              <a:rPr lang="fr-BE" sz="1900" dirty="0" err="1"/>
              <a:t>Cooperate</a:t>
            </a:r>
            <a:r>
              <a:rPr lang="fr-BE" sz="1900" dirty="0"/>
              <a:t> </a:t>
            </a:r>
            <a:r>
              <a:rPr lang="fr-BE" sz="1900" dirty="0" err="1"/>
              <a:t>with</a:t>
            </a:r>
            <a:r>
              <a:rPr lang="fr-BE" sz="1900" dirty="0"/>
              <a:t> </a:t>
            </a:r>
            <a:r>
              <a:rPr lang="fr-BE" sz="1900" b="1" dirty="0" err="1"/>
              <a:t>regional</a:t>
            </a:r>
            <a:r>
              <a:rPr lang="fr-BE" sz="1900" b="1" dirty="0"/>
              <a:t> and local </a:t>
            </a:r>
            <a:r>
              <a:rPr lang="fr-BE" sz="1900" b="1" dirty="0" err="1"/>
              <a:t>authoritie</a:t>
            </a:r>
            <a:r>
              <a:rPr lang="fr-BE" sz="1900" dirty="0" err="1"/>
              <a:t>s</a:t>
            </a:r>
            <a:r>
              <a:rPr lang="fr-BE" sz="1900" dirty="0"/>
              <a:t> to </a:t>
            </a:r>
            <a:r>
              <a:rPr lang="fr-BE" sz="1900" dirty="0" err="1"/>
              <a:t>this</a:t>
            </a:r>
            <a:r>
              <a:rPr lang="fr-BE" sz="1900" dirty="0"/>
              <a:t> end.</a:t>
            </a:r>
            <a:endParaRPr lang="fr-BE" sz="1900" baseline="0" dirty="0"/>
          </a:p>
          <a:p>
            <a:pPr marL="0" indent="0">
              <a:lnSpc>
                <a:spcPct val="90000"/>
              </a:lnSpc>
              <a:buNone/>
            </a:pPr>
            <a:endParaRPr lang="fr-BE" sz="1900" i="1" baseline="0" dirty="0"/>
          </a:p>
          <a:p>
            <a:pPr marL="0" indent="0">
              <a:lnSpc>
                <a:spcPct val="90000"/>
              </a:lnSpc>
              <a:buNone/>
            </a:pPr>
            <a:r>
              <a:rPr lang="fr-BE" sz="1900" i="1" baseline="0" dirty="0" err="1"/>
              <a:t>Further</a:t>
            </a:r>
            <a:r>
              <a:rPr lang="fr-BE" sz="1900" i="1" baseline="0" dirty="0"/>
              <a:t> </a:t>
            </a:r>
            <a:r>
              <a:rPr lang="fr-BE" sz="1900" i="1" dirty="0"/>
              <a:t>guidance </a:t>
            </a:r>
            <a:r>
              <a:rPr lang="fr-BE" sz="1900" i="1" dirty="0" err="1"/>
              <a:t>will</a:t>
            </a:r>
            <a:r>
              <a:rPr lang="fr-BE" sz="1900" i="1" dirty="0"/>
              <a:t> follow.</a:t>
            </a:r>
            <a:endParaRPr lang="fr-BE" sz="1900" i="1" baseline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A9F576-59D9-4BA8-07A5-F029B2358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131286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F46C79FD-C571-418B-AB0F-5EE936C85276}" type="slidenum">
              <a:rPr lang="en-GB" smtClean="0"/>
              <a:pPr>
                <a:spcAft>
                  <a:spcPts val="600"/>
                </a:spcAft>
              </a:pPr>
              <a:t>37</a:t>
            </a:fld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B00994C-786E-94B1-A746-D6B9E98A02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7056" y="482860"/>
            <a:ext cx="4669266" cy="782357"/>
          </a:xfrm>
        </p:spPr>
        <p:txBody>
          <a:bodyPr anchor="b">
            <a:normAutofit/>
          </a:bodyPr>
          <a:lstStyle/>
          <a:p>
            <a:r>
              <a:rPr lang="de-DE" dirty="0" err="1"/>
              <a:t>What</a:t>
            </a:r>
            <a:r>
              <a:rPr lang="de-DE" dirty="0"/>
              <a:t> </a:t>
            </a:r>
            <a:r>
              <a:rPr lang="de-DE" b="1" dirty="0" err="1"/>
              <a:t>you</a:t>
            </a:r>
            <a:r>
              <a:rPr lang="de-DE" dirty="0"/>
              <a:t> </a:t>
            </a:r>
            <a:r>
              <a:rPr lang="de-DE" dirty="0" err="1"/>
              <a:t>can</a:t>
            </a:r>
            <a:r>
              <a:rPr lang="de-DE" dirty="0"/>
              <a:t> do</a:t>
            </a:r>
            <a:endParaRPr lang="en-IE" dirty="0"/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9EE45496-D28E-CFDA-786D-D5D364F94E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81" r="1" b="11425"/>
          <a:stretch/>
        </p:blipFill>
        <p:spPr bwMode="auto">
          <a:xfrm>
            <a:off x="838200" y="636060"/>
            <a:ext cx="4926842" cy="5585880"/>
          </a:xfrm>
          <a:prstGeom prst="rect">
            <a:avLst/>
          </a:prstGeom>
          <a:solidFill>
            <a:srgbClr val="FFFFFF"/>
          </a:solidFill>
          <a:ln w="28575">
            <a:solidFill>
              <a:schemeClr val="accent5"/>
            </a:solidFill>
          </a:ln>
        </p:spPr>
      </p:pic>
    </p:spTree>
    <p:extLst>
      <p:ext uri="{BB962C8B-B14F-4D97-AF65-F5344CB8AC3E}">
        <p14:creationId xmlns:p14="http://schemas.microsoft.com/office/powerpoint/2010/main" val="287858201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643" y="1957530"/>
            <a:ext cx="10676038" cy="2387600"/>
          </a:xfrm>
        </p:spPr>
        <p:txBody>
          <a:bodyPr vert="horz" lIns="91440" tIns="45720" rIns="91440" bIns="0" rtlCol="0" anchor="b" anchorCtr="0">
            <a:normAutofit fontScale="90000"/>
          </a:bodyPr>
          <a:lstStyle/>
          <a:p>
            <a:r>
              <a:rPr lang="en-GB" dirty="0"/>
              <a:t>5 - Activating our networks and partners</a:t>
            </a:r>
            <a:br>
              <a:rPr lang="en-GB" dirty="0"/>
            </a:br>
            <a:br>
              <a:rPr lang="en-GB" dirty="0"/>
            </a:br>
            <a:endParaRPr lang="en-GB" sz="2400" dirty="0">
              <a:cs typeface="Arial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70189" y="3602038"/>
            <a:ext cx="10676038" cy="165576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8" name="Text Placeholder 6"/>
          <p:cNvSpPr txBox="1">
            <a:spLocks/>
          </p:cNvSpPr>
          <p:nvPr/>
        </p:nvSpPr>
        <p:spPr>
          <a:xfrm>
            <a:off x="1073081" y="1718427"/>
            <a:ext cx="10515600" cy="107942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34EA2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" name="Text Placeholder 6"/>
          <p:cNvSpPr txBox="1">
            <a:spLocks/>
          </p:cNvSpPr>
          <p:nvPr/>
        </p:nvSpPr>
        <p:spPr>
          <a:xfrm>
            <a:off x="-1597775" y="1474300"/>
            <a:ext cx="10515600" cy="107942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34EA2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3775B90-D1E8-0016-0E54-2D4E09CDC27D}"/>
              </a:ext>
            </a:extLst>
          </p:cNvPr>
          <p:cNvSpPr txBox="1">
            <a:spLocks/>
          </p:cNvSpPr>
          <p:nvPr/>
        </p:nvSpPr>
        <p:spPr>
          <a:xfrm>
            <a:off x="4566290" y="3151330"/>
            <a:ext cx="7173113" cy="2387600"/>
          </a:xfrm>
          <a:prstGeom prst="rect">
            <a:avLst/>
          </a:prstGeom>
        </p:spPr>
        <p:txBody>
          <a:bodyPr vert="horz" lIns="91440" tIns="45720" rIns="91440" bIns="0" rtlCol="0" anchor="b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accent5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</a:br>
            <a:endParaRPr kumimoji="0" lang="en-GB" sz="6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91F3516-7D64-BBB2-1689-2D176535520A}"/>
              </a:ext>
            </a:extLst>
          </p:cNvPr>
          <p:cNvSpPr txBox="1">
            <a:spLocks/>
          </p:cNvSpPr>
          <p:nvPr/>
        </p:nvSpPr>
        <p:spPr>
          <a:xfrm>
            <a:off x="3869474" y="3151330"/>
            <a:ext cx="7869930" cy="2387600"/>
          </a:xfrm>
          <a:prstGeom prst="rect">
            <a:avLst/>
          </a:prstGeom>
        </p:spPr>
        <p:txBody>
          <a:bodyPr vert="horz" lIns="91440" tIns="45720" rIns="91440" bIns="0" rtlCol="0" anchor="b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accent5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</a:b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238516-B4FA-1DAA-677F-7F354FA241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pPr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053813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A86290-D0C3-F643-5B14-2061C3ACF6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39</a:t>
            </a:fld>
            <a:endParaRPr lang="en-GB"/>
          </a:p>
        </p:txBody>
      </p:sp>
      <p:sp>
        <p:nvSpPr>
          <p:cNvPr id="8" name="AutoShape 2" descr="Together For Democracy">
            <a:extLst>
              <a:ext uri="{FF2B5EF4-FFF2-40B4-BE49-F238E27FC236}">
                <a16:creationId xmlns:a16="http://schemas.microsoft.com/office/drawing/2014/main" id="{B47E7340-DF52-E64A-BB6C-6247F37030C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9" name="AutoShape 4" descr="Together For Democracy">
            <a:extLst>
              <a:ext uri="{FF2B5EF4-FFF2-40B4-BE49-F238E27FC236}">
                <a16:creationId xmlns:a16="http://schemas.microsoft.com/office/drawing/2014/main" id="{73DEE630-2127-7A03-DB82-6C60A713660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769A6B2-74A6-674F-6DB1-FAF6710C863F}"/>
              </a:ext>
            </a:extLst>
          </p:cNvPr>
          <p:cNvSpPr txBox="1"/>
          <p:nvPr/>
        </p:nvSpPr>
        <p:spPr>
          <a:xfrm>
            <a:off x="1097280" y="2537936"/>
            <a:ext cx="10789919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chemeClr val="tx1">
                    <a:lumMod val="50000"/>
                  </a:schemeClr>
                </a:solidFill>
                <a:effectLst/>
                <a:latin typeface="Helvetica" panose="020B0604020202020204" pitchFamily="34" charset="0"/>
              </a:rPr>
              <a:t>Together.eu </a:t>
            </a:r>
            <a:r>
              <a:rPr lang="en-US" b="0" i="0" dirty="0">
                <a:solidFill>
                  <a:schemeClr val="tx1">
                    <a:lumMod val="50000"/>
                  </a:schemeClr>
                </a:solidFill>
                <a:effectLst/>
                <a:latin typeface="Helvetica" panose="020B0604020202020204" pitchFamily="34" charset="0"/>
              </a:rPr>
              <a:t>is a community of </a:t>
            </a:r>
            <a:r>
              <a:rPr lang="en-US" b="1" i="0" dirty="0">
                <a:solidFill>
                  <a:schemeClr val="tx1">
                    <a:lumMod val="50000"/>
                  </a:schemeClr>
                </a:solidFill>
                <a:effectLst/>
                <a:latin typeface="Helvetica" panose="020B0604020202020204" pitchFamily="34" charset="0"/>
              </a:rPr>
              <a:t>people who believe in democracy </a:t>
            </a:r>
            <a:r>
              <a:rPr lang="en-US" b="0" i="0" dirty="0">
                <a:solidFill>
                  <a:schemeClr val="tx1">
                    <a:lumMod val="50000"/>
                  </a:schemeClr>
                </a:solidFill>
                <a:effectLst/>
                <a:latin typeface="Helvetica" panose="020B0604020202020204" pitchFamily="34" charset="0"/>
              </a:rPr>
              <a:t>and who want to give it real meaning as the next European elections approach.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>
              <a:solidFill>
                <a:schemeClr val="tx1">
                  <a:lumMod val="50000"/>
                </a:schemeClr>
              </a:solidFill>
              <a:latin typeface="Helvetica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Helvetica" panose="020B0604020202020204" pitchFamily="34" charset="0"/>
              </a:rPr>
              <a:t>It is a </a:t>
            </a:r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Helvetica" panose="020B0604020202020204" pitchFamily="34" charset="0"/>
              </a:rPr>
              <a:t>platform created by the European Parliament 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Helvetica" panose="020B0604020202020204" pitchFamily="34" charset="0"/>
              </a:rPr>
              <a:t>for democratic engagement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>
                  <a:lumMod val="50000"/>
                </a:schemeClr>
              </a:solidFill>
              <a:latin typeface="Helvetica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chemeClr val="tx1">
                    <a:lumMod val="50000"/>
                  </a:schemeClr>
                </a:solidFill>
                <a:effectLst/>
                <a:latin typeface="Helvetica" panose="020B0604020202020204" pitchFamily="34" charset="0"/>
              </a:rPr>
              <a:t>It </a:t>
            </a:r>
            <a:r>
              <a:rPr lang="en-US" b="1" i="0" dirty="0">
                <a:solidFill>
                  <a:schemeClr val="tx1">
                    <a:lumMod val="50000"/>
                  </a:schemeClr>
                </a:solidFill>
                <a:effectLst/>
                <a:latin typeface="Helvetica" panose="020B0604020202020204" pitchFamily="34" charset="0"/>
              </a:rPr>
              <a:t>connects people </a:t>
            </a:r>
            <a:r>
              <a:rPr lang="en-US" b="0" i="0" dirty="0">
                <a:solidFill>
                  <a:schemeClr val="tx1">
                    <a:lumMod val="50000"/>
                  </a:schemeClr>
                </a:solidFill>
                <a:effectLst/>
                <a:latin typeface="Helvetica" panose="020B0604020202020204" pitchFamily="34" charset="0"/>
              </a:rPr>
              <a:t>from across Europe to meet, share knowledge and learn new skills, all while encouraging others to vote in 2024.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0" i="0" dirty="0">
              <a:solidFill>
                <a:schemeClr val="tx1">
                  <a:lumMod val="50000"/>
                </a:schemeClr>
              </a:solidFill>
              <a:effectLst/>
              <a:latin typeface="Helvetica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Helvetica" panose="020B0604020202020204" pitchFamily="34" charset="0"/>
              </a:rPr>
              <a:t>It contains a </a:t>
            </a:r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Helvetica" panose="020B0604020202020204" pitchFamily="34" charset="0"/>
              </a:rPr>
              <a:t>download/resources </a:t>
            </a:r>
            <a:r>
              <a:rPr lang="en-US" b="1" dirty="0" err="1">
                <a:solidFill>
                  <a:schemeClr val="tx1">
                    <a:lumMod val="50000"/>
                  </a:schemeClr>
                </a:solidFill>
                <a:latin typeface="Helvetica" panose="020B0604020202020204" pitchFamily="34" charset="0"/>
              </a:rPr>
              <a:t>centre</a:t>
            </a:r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Helvetica" panose="020B0604020202020204" pitchFamily="34" charset="0"/>
              </a:rPr>
              <a:t> with materials 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Helvetica" panose="020B0604020202020204" pitchFamily="34" charset="0"/>
              </a:rPr>
              <a:t>that everybody can use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solidFill>
                <a:schemeClr val="tx1">
                  <a:lumMod val="50000"/>
                </a:schemeClr>
              </a:solidFill>
              <a:latin typeface="Helvetica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Helvetica" panose="020B0604020202020204" pitchFamily="34" charset="0"/>
              </a:rPr>
              <a:t>It offers </a:t>
            </a:r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Helvetica" panose="020B0604020202020204" pitchFamily="34" charset="0"/>
              </a:rPr>
              <a:t>different levels of engagement 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Helvetica" panose="020B0604020202020204" pitchFamily="34" charset="0"/>
              </a:rPr>
              <a:t>and a </a:t>
            </a:r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Helvetica" panose="020B0604020202020204" pitchFamily="34" charset="0"/>
              </a:rPr>
              <a:t>reminder function 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Helvetica" panose="020B0604020202020204" pitchFamily="34" charset="0"/>
              </a:rPr>
              <a:t>for the elections.</a:t>
            </a:r>
            <a:endParaRPr lang="en-US" b="0" i="0" dirty="0">
              <a:solidFill>
                <a:schemeClr val="tx1">
                  <a:lumMod val="50000"/>
                </a:schemeClr>
              </a:solidFill>
              <a:effectLst/>
              <a:latin typeface="Helvetica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>
                  <a:lumMod val="50000"/>
                </a:schemeClr>
              </a:solidFill>
              <a:latin typeface="Helvetica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Helvetica" panose="020B0604020202020204" pitchFamily="34" charset="0"/>
              </a:rPr>
              <a:t>The Commission has committed to </a:t>
            </a:r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Helvetica" panose="020B0604020202020204" pitchFamily="34" charset="0"/>
              </a:rPr>
              <a:t>help promote together.eu and grow the community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Helvetica" panose="020B0604020202020204" pitchFamily="34" charset="0"/>
              </a:rPr>
              <a:t>.</a:t>
            </a:r>
            <a:r>
              <a:rPr lang="en-US" b="0" i="0" dirty="0">
                <a:solidFill>
                  <a:schemeClr val="tx1">
                    <a:lumMod val="50000"/>
                  </a:schemeClr>
                </a:solidFill>
                <a:effectLst/>
                <a:latin typeface="Helvetica" panose="020B0604020202020204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0" i="0" dirty="0">
              <a:solidFill>
                <a:schemeClr val="tx1">
                  <a:lumMod val="50000"/>
                </a:schemeClr>
              </a:solidFill>
              <a:effectLst/>
              <a:latin typeface="Helvetica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EFB1498-27E8-FB8C-0A57-34DF0046E8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4528"/>
            <a:ext cx="12192000" cy="2163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4786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2610E83-06E4-1406-95B5-87D19678EB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62710" y="509049"/>
            <a:ext cx="4926841" cy="5079728"/>
          </a:xfrm>
        </p:spPr>
        <p:txBody>
          <a:bodyPr/>
          <a:lstStyle/>
          <a:p>
            <a:pPr marL="342900" indent="-342900" algn="just">
              <a:spcBef>
                <a:spcPts val="600"/>
              </a:spcBef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en-US" sz="1800" b="0" i="0" dirty="0">
                <a:effectLst/>
              </a:rPr>
              <a:t>The </a:t>
            </a:r>
            <a:r>
              <a:rPr lang="en-US" sz="1800" b="1" i="0" dirty="0">
                <a:effectLst/>
              </a:rPr>
              <a:t>2019 European elections </a:t>
            </a:r>
            <a:r>
              <a:rPr lang="en-US" sz="1800" b="0" i="0" dirty="0">
                <a:effectLst/>
              </a:rPr>
              <a:t>saw a </a:t>
            </a:r>
            <a:r>
              <a:rPr lang="en-US" sz="1800" b="1" i="0" dirty="0">
                <a:effectLst/>
              </a:rPr>
              <a:t>significant increase in turnout</a:t>
            </a:r>
            <a:r>
              <a:rPr lang="en-US" sz="1800" b="0" i="0" dirty="0">
                <a:effectLst/>
              </a:rPr>
              <a:t>, which rose to an </a:t>
            </a:r>
            <a:r>
              <a:rPr lang="en-US" sz="1800" b="0" i="0" u="sng" dirty="0">
                <a:effectLst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EU average of almost 51%</a:t>
            </a:r>
            <a:r>
              <a:rPr lang="en-US" sz="1800" b="0" i="0" dirty="0">
                <a:effectLst/>
              </a:rPr>
              <a:t>.</a:t>
            </a:r>
          </a:p>
          <a:p>
            <a:pPr marL="342900" indent="-342900" algn="just">
              <a:spcBef>
                <a:spcPts val="600"/>
              </a:spcBef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en-US" sz="1800" b="1" dirty="0">
                <a:ea typeface="Calibri" panose="020F0502020204030204" pitchFamily="34" charset="0"/>
              </a:rPr>
              <a:t>For 2024: Higher awareness, higher interest and higher participation likeliness: </a:t>
            </a:r>
            <a:r>
              <a:rPr lang="en-US" sz="1800" dirty="0">
                <a:effectLst/>
                <a:ea typeface="Calibri" panose="020F0502020204030204" pitchFamily="34" charset="0"/>
              </a:rPr>
              <a:t>the </a:t>
            </a:r>
            <a:r>
              <a:rPr lang="en-US" sz="1800" dirty="0">
                <a:effectLst/>
                <a:ea typeface="Calibri" panose="020F0502020204030204" pitchFamily="34" charset="0"/>
                <a:hlinkClick r:id="rId4"/>
              </a:rPr>
              <a:t>EP Spring Eurobarometer </a:t>
            </a:r>
            <a:r>
              <a:rPr lang="en-US" sz="1800" dirty="0">
                <a:effectLst/>
                <a:ea typeface="Calibri" panose="020F0502020204030204" pitchFamily="34" charset="0"/>
              </a:rPr>
              <a:t>survey results (released on 6 June 2023) show more positive results than a similar survey carried out in 2018.</a:t>
            </a:r>
          </a:p>
          <a:p>
            <a:pPr marL="342900" indent="-342900" algn="just">
              <a:spcBef>
                <a:spcPts val="600"/>
              </a:spcBef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en-US" sz="1800" b="1" dirty="0">
                <a:effectLst/>
                <a:ea typeface="Calibri" panose="020F0502020204030204" pitchFamily="34" charset="0"/>
              </a:rPr>
              <a:t>67% of respondents said they would vote</a:t>
            </a:r>
            <a:r>
              <a:rPr lang="en-US" sz="1800" dirty="0">
                <a:effectLst/>
                <a:ea typeface="Calibri" panose="020F0502020204030204" pitchFamily="34" charset="0"/>
              </a:rPr>
              <a:t>, compared to 58 % in a similar survey in 2018 (whilst actual 2019 turnout was ca. 51%).</a:t>
            </a:r>
          </a:p>
          <a:p>
            <a:pPr marL="342900" indent="-342900" algn="just">
              <a:spcBef>
                <a:spcPts val="600"/>
              </a:spcBef>
              <a:spcAft>
                <a:spcPts val="1200"/>
              </a:spcAft>
              <a:buFont typeface="Symbol" panose="05050102010706020507" pitchFamily="18" charset="2"/>
              <a:buChar char=""/>
            </a:pPr>
            <a:endParaRPr lang="en-US" sz="1800" dirty="0">
              <a:effectLst/>
              <a:ea typeface="Calibri" panose="020F0502020204030204" pitchFamily="34" charset="0"/>
            </a:endParaRPr>
          </a:p>
          <a:p>
            <a:pPr marL="342900" indent="-342900" algn="just">
              <a:spcBef>
                <a:spcPts val="600"/>
              </a:spcBef>
              <a:spcAft>
                <a:spcPts val="1200"/>
              </a:spcAft>
              <a:buFont typeface="Symbol" panose="05050102010706020507" pitchFamily="18" charset="2"/>
              <a:buChar char=""/>
            </a:pPr>
            <a:endParaRPr lang="en-IE" sz="1800" dirty="0">
              <a:effectLst/>
              <a:ea typeface="Calibri" panose="020F0502020204030204" pitchFamily="34" charset="0"/>
            </a:endParaRPr>
          </a:p>
          <a:p>
            <a:pPr marL="342900" lvl="0" indent="-342900" algn="just">
              <a:spcBef>
                <a:spcPts val="600"/>
              </a:spcBef>
              <a:spcAft>
                <a:spcPts val="1200"/>
              </a:spcAft>
              <a:buFont typeface="Symbol" panose="05050102010706020507" pitchFamily="18" charset="2"/>
              <a:buChar char=""/>
            </a:pPr>
            <a:endParaRPr lang="en-IE" sz="1800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AFEDF6A-9EE0-685F-1EAA-31910D678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4</a:t>
            </a:fld>
            <a:endParaRPr lang="en-GB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00F1444A-A0E7-8EEF-1AFF-956770DBD88D}"/>
              </a:ext>
            </a:extLst>
          </p:cNvPr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73" r="13973"/>
          <a:stretch>
            <a:fillRect/>
          </a:stretch>
        </p:blipFill>
        <p:spPr bwMode="auto">
          <a:xfrm>
            <a:off x="465956" y="302275"/>
            <a:ext cx="5463335" cy="619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615992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7DD5E5C2-ED91-4537-DFF6-2782C94BCF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99847"/>
            <a:ext cx="10905699" cy="4657262"/>
          </a:xfrm>
        </p:spPr>
        <p:txBody>
          <a:bodyPr/>
          <a:lstStyle/>
          <a:p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Helvetica" panose="020B0604020202020204" pitchFamily="34" charset="0"/>
              </a:rPr>
              <a:t>Help </a:t>
            </a:r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Helvetica" panose="020B0604020202020204" pitchFamily="34" charset="0"/>
              </a:rPr>
              <a:t>grow the together.eu community 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Helvetica" panose="020B0604020202020204" pitchFamily="34" charset="0"/>
              </a:rPr>
              <a:t>and encourage citizens to </a:t>
            </a:r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Helvetica" panose="020B0604020202020204" pitchFamily="34" charset="0"/>
              </a:rPr>
              <a:t>register under the following referral link 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Helvetica" panose="020B0604020202020204" pitchFamily="34" charset="0"/>
              </a:rPr>
              <a:t>created for the Europe Direct network</a:t>
            </a:r>
            <a:r>
              <a:rPr lang="de-DE" dirty="0">
                <a:solidFill>
                  <a:schemeClr val="tx1">
                    <a:lumMod val="50000"/>
                  </a:schemeClr>
                </a:solidFill>
                <a:latin typeface="Helvetica" panose="020B0604020202020204" pitchFamily="34" charset="0"/>
              </a:rPr>
              <a:t>: </a:t>
            </a:r>
            <a:r>
              <a:rPr lang="fr-FR" sz="2400" u="sng" dirty="0">
                <a:solidFill>
                  <a:srgbClr val="000000"/>
                </a:solidFill>
                <a:effectLst/>
                <a:latin typeface="EuropeaEco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https://together.europarl.europa.eu/en_GB/referral/rcE114099475</a:t>
            </a:r>
            <a:r>
              <a:rPr lang="fr-FR" sz="2400" dirty="0">
                <a:solidFill>
                  <a:srgbClr val="000000"/>
                </a:solidFill>
                <a:effectLst/>
                <a:latin typeface="EuropeaEco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IE" dirty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en-US" dirty="0"/>
              <a:t>Help </a:t>
            </a:r>
            <a:r>
              <a:rPr lang="en-US" b="1" dirty="0" err="1"/>
              <a:t>mobilise</a:t>
            </a:r>
            <a:r>
              <a:rPr lang="en-US" b="1" dirty="0"/>
              <a:t> networks and multipliers </a:t>
            </a:r>
            <a:r>
              <a:rPr lang="en-US" dirty="0"/>
              <a:t>such as </a:t>
            </a:r>
            <a:r>
              <a:rPr lang="en-US" b="1" dirty="0"/>
              <a:t>celebrities, content creators, public/private </a:t>
            </a:r>
            <a:r>
              <a:rPr lang="en-US" b="1" dirty="0" err="1"/>
              <a:t>organisations</a:t>
            </a:r>
            <a:r>
              <a:rPr lang="en-US" b="1" dirty="0"/>
              <a:t>, local media, beneficiaries of EU funding</a:t>
            </a:r>
            <a:r>
              <a:rPr lang="en-US" dirty="0"/>
              <a:t> to spread the word about the elections and </a:t>
            </a:r>
            <a:r>
              <a:rPr lang="en-US" b="1" dirty="0"/>
              <a:t>speak up for Europe</a:t>
            </a:r>
            <a:r>
              <a:rPr lang="en-US" dirty="0"/>
              <a:t>. </a:t>
            </a:r>
            <a:r>
              <a:rPr lang="en-US" i="1" dirty="0"/>
              <a:t>(Modalities will follow).</a:t>
            </a:r>
          </a:p>
          <a:p>
            <a:r>
              <a:rPr lang="en-US" dirty="0"/>
              <a:t>Cooperate with </a:t>
            </a:r>
            <a:r>
              <a:rPr lang="en-US" b="1" dirty="0"/>
              <a:t>regional/local authorities </a:t>
            </a:r>
            <a:r>
              <a:rPr lang="en-US" dirty="0"/>
              <a:t>and </a:t>
            </a:r>
            <a:r>
              <a:rPr lang="en-US" b="1" dirty="0"/>
              <a:t>other networks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C22E9AA-E087-0A46-B006-125753F075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40</a:t>
            </a:fld>
            <a:endParaRPr lang="en-GB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9CCC7CEB-A8E3-EC26-A11C-74BF265D12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What</a:t>
            </a:r>
            <a:r>
              <a:rPr lang="de-DE" dirty="0"/>
              <a:t> </a:t>
            </a:r>
            <a:r>
              <a:rPr lang="de-DE" b="1" dirty="0" err="1"/>
              <a:t>you</a:t>
            </a:r>
            <a:r>
              <a:rPr lang="de-DE" dirty="0"/>
              <a:t> </a:t>
            </a:r>
            <a:r>
              <a:rPr lang="de-DE" dirty="0" err="1"/>
              <a:t>can</a:t>
            </a:r>
            <a:r>
              <a:rPr lang="de-DE" dirty="0"/>
              <a:t> do 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03555913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4612" y="2062162"/>
            <a:ext cx="10676038" cy="2387600"/>
          </a:xfrm>
        </p:spPr>
        <p:txBody>
          <a:bodyPr vert="horz" lIns="91440" tIns="45720" rIns="91440" bIns="0" rtlCol="0" anchor="b" anchorCtr="0">
            <a:normAutofit fontScale="90000"/>
          </a:bodyPr>
          <a:lstStyle/>
          <a:p>
            <a:r>
              <a:rPr lang="en-GB" dirty="0"/>
              <a:t>6 - Empowering and engaging staff</a:t>
            </a:r>
            <a:br>
              <a:rPr lang="en-GB" dirty="0"/>
            </a:br>
            <a:br>
              <a:rPr lang="en-GB" dirty="0"/>
            </a:br>
            <a:endParaRPr lang="en-GB" sz="2400" dirty="0">
              <a:cs typeface="Arial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70189" y="3602038"/>
            <a:ext cx="10676038" cy="165576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8" name="Text Placeholder 6"/>
          <p:cNvSpPr txBox="1">
            <a:spLocks/>
          </p:cNvSpPr>
          <p:nvPr/>
        </p:nvSpPr>
        <p:spPr>
          <a:xfrm>
            <a:off x="1073081" y="1718427"/>
            <a:ext cx="10515600" cy="107942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34EA2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" name="Text Placeholder 6"/>
          <p:cNvSpPr txBox="1">
            <a:spLocks/>
          </p:cNvSpPr>
          <p:nvPr/>
        </p:nvSpPr>
        <p:spPr>
          <a:xfrm>
            <a:off x="-1597775" y="1474300"/>
            <a:ext cx="10515600" cy="107942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34EA2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3775B90-D1E8-0016-0E54-2D4E09CDC27D}"/>
              </a:ext>
            </a:extLst>
          </p:cNvPr>
          <p:cNvSpPr txBox="1">
            <a:spLocks/>
          </p:cNvSpPr>
          <p:nvPr/>
        </p:nvSpPr>
        <p:spPr>
          <a:xfrm>
            <a:off x="4566290" y="3151330"/>
            <a:ext cx="7173113" cy="2387600"/>
          </a:xfrm>
          <a:prstGeom prst="rect">
            <a:avLst/>
          </a:prstGeom>
        </p:spPr>
        <p:txBody>
          <a:bodyPr vert="horz" lIns="91440" tIns="45720" rIns="91440" bIns="0" rtlCol="0" anchor="b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accent5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</a:br>
            <a:endParaRPr kumimoji="0" lang="en-GB" sz="6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91F3516-7D64-BBB2-1689-2D176535520A}"/>
              </a:ext>
            </a:extLst>
          </p:cNvPr>
          <p:cNvSpPr txBox="1">
            <a:spLocks/>
          </p:cNvSpPr>
          <p:nvPr/>
        </p:nvSpPr>
        <p:spPr>
          <a:xfrm>
            <a:off x="3869474" y="3151330"/>
            <a:ext cx="7869930" cy="2387600"/>
          </a:xfrm>
          <a:prstGeom prst="rect">
            <a:avLst/>
          </a:prstGeom>
        </p:spPr>
        <p:txBody>
          <a:bodyPr vert="horz" lIns="91440" tIns="45720" rIns="91440" bIns="0" rtlCol="0" anchor="b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accent5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</a:b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0D82531-79BB-07DF-5FE6-62B2B11499B5}"/>
              </a:ext>
            </a:extLst>
          </p:cNvPr>
          <p:cNvSpPr txBox="1">
            <a:spLocks/>
          </p:cNvSpPr>
          <p:nvPr/>
        </p:nvSpPr>
        <p:spPr>
          <a:xfrm>
            <a:off x="4021874" y="3303730"/>
            <a:ext cx="7869930" cy="2387600"/>
          </a:xfrm>
          <a:prstGeom prst="rect">
            <a:avLst/>
          </a:prstGeom>
        </p:spPr>
        <p:txBody>
          <a:bodyPr vert="horz" lIns="91440" tIns="45720" rIns="91440" bIns="0" rtlCol="0" anchor="b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accent5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</a:b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735D16-9D6A-087F-C54F-89F228E8A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pPr/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223010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33A7BF3-3E80-9BBF-ABB6-335C0899DD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7056" y="1825625"/>
            <a:ext cx="4926841" cy="3769957"/>
          </a:xfrm>
        </p:spPr>
        <p:txBody>
          <a:bodyPr>
            <a:normAutofit/>
          </a:bodyPr>
          <a:lstStyle/>
          <a:p>
            <a:r>
              <a:rPr lang="en-US" dirty="0"/>
              <a:t>Facilitate </a:t>
            </a:r>
            <a:r>
              <a:rPr lang="en-US" b="1" dirty="0"/>
              <a:t>Back-to-School/Back-to-University </a:t>
            </a:r>
            <a:r>
              <a:rPr lang="en-US" dirty="0"/>
              <a:t>of EU staff.</a:t>
            </a:r>
          </a:p>
          <a:p>
            <a:r>
              <a:rPr lang="en-US" dirty="0"/>
              <a:t>Inform and engage </a:t>
            </a:r>
            <a:r>
              <a:rPr lang="en-US" b="1" dirty="0"/>
              <a:t>colleagues</a:t>
            </a:r>
            <a:r>
              <a:rPr lang="en-US" dirty="0"/>
              <a:t> in your EUROPE DIRECT </a:t>
            </a:r>
            <a:r>
              <a:rPr lang="en-US" dirty="0" err="1"/>
              <a:t>centre</a:t>
            </a:r>
            <a:r>
              <a:rPr lang="en-US" dirty="0"/>
              <a:t>.</a:t>
            </a:r>
          </a:p>
          <a:p>
            <a:r>
              <a:rPr lang="en-US" dirty="0"/>
              <a:t>And don’t forget to </a:t>
            </a:r>
            <a:r>
              <a:rPr lang="en-US" b="1" dirty="0"/>
              <a:t>vote </a:t>
            </a:r>
            <a:r>
              <a:rPr lang="en-US" dirty="0"/>
              <a:t>yourself!</a:t>
            </a:r>
          </a:p>
          <a:p>
            <a:endParaRPr lang="en-I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EAEC82-8CE3-CB1F-F328-73FD79B79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131286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F46C79FD-C571-418B-AB0F-5EE936C85276}" type="slidenum">
              <a:rPr lang="en-GB" smtClean="0"/>
              <a:pPr>
                <a:spcAft>
                  <a:spcPts val="600"/>
                </a:spcAft>
              </a:pPr>
              <a:t>42</a:t>
            </a:fld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5A7DAC6-A996-F8FE-2A09-19B33D4DAA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7056" y="482860"/>
            <a:ext cx="4669266" cy="782357"/>
          </a:xfrm>
        </p:spPr>
        <p:txBody>
          <a:bodyPr anchor="b">
            <a:normAutofit/>
          </a:bodyPr>
          <a:lstStyle/>
          <a:p>
            <a:r>
              <a:rPr lang="de-DE" dirty="0" err="1"/>
              <a:t>What</a:t>
            </a:r>
            <a:r>
              <a:rPr lang="de-DE" dirty="0"/>
              <a:t> </a:t>
            </a:r>
            <a:r>
              <a:rPr lang="de-DE" b="1" dirty="0" err="1"/>
              <a:t>you</a:t>
            </a:r>
            <a:r>
              <a:rPr lang="de-DE" dirty="0"/>
              <a:t> </a:t>
            </a:r>
            <a:r>
              <a:rPr lang="de-DE" dirty="0" err="1"/>
              <a:t>can</a:t>
            </a:r>
            <a:r>
              <a:rPr lang="de-DE" dirty="0"/>
              <a:t> do </a:t>
            </a:r>
            <a:endParaRPr lang="en-IE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04DB19C0-4D63-5873-561B-BE9DE735A1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20" r="-1" b="1700"/>
          <a:stretch/>
        </p:blipFill>
        <p:spPr bwMode="auto">
          <a:xfrm>
            <a:off x="941760" y="608017"/>
            <a:ext cx="4976310" cy="5641965"/>
          </a:xfrm>
          <a:prstGeom prst="rect">
            <a:avLst/>
          </a:prstGeom>
          <a:solidFill>
            <a:srgbClr val="FFFFFF"/>
          </a:solidFill>
          <a:ln w="28575">
            <a:solidFill>
              <a:schemeClr val="accent5"/>
            </a:solidFill>
          </a:ln>
        </p:spPr>
      </p:pic>
    </p:spTree>
    <p:extLst>
      <p:ext uri="{BB962C8B-B14F-4D97-AF65-F5344CB8AC3E}">
        <p14:creationId xmlns:p14="http://schemas.microsoft.com/office/powerpoint/2010/main" val="317555948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493A6E-E923-2181-66E0-82CB5F1EDCE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BE" dirty="0" err="1"/>
              <a:t>Let’s</a:t>
            </a:r>
            <a:r>
              <a:rPr lang="fr-BE" dirty="0"/>
              <a:t> </a:t>
            </a:r>
            <a:r>
              <a:rPr lang="fr-BE" dirty="0" err="1"/>
              <a:t>discuss</a:t>
            </a:r>
            <a:r>
              <a:rPr lang="fr-BE" dirty="0"/>
              <a:t> </a:t>
            </a:r>
            <a:r>
              <a:rPr lang="fr-BE" dirty="0" err="1"/>
              <a:t>your</a:t>
            </a:r>
            <a:r>
              <a:rPr lang="fr-BE" dirty="0"/>
              <a:t> </a:t>
            </a:r>
            <a:r>
              <a:rPr lang="fr-BE" dirty="0" err="1"/>
              <a:t>needs</a:t>
            </a:r>
            <a:r>
              <a:rPr lang="fr-BE" dirty="0"/>
              <a:t>!</a:t>
            </a:r>
            <a:endParaRPr lang="en-I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E822BC-0FC6-B115-D79E-AB8C268B959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E1A993-2E5B-F668-99B3-E969DE52D2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pPr/>
              <a:t>43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0408262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7241436-B43C-4B22-B1E5-04EA35FA9A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4846" y="1750423"/>
            <a:ext cx="10622668" cy="4380863"/>
          </a:xfrm>
        </p:spPr>
        <p:txBody>
          <a:bodyPr/>
          <a:lstStyle/>
          <a:p>
            <a:pPr marL="114300" indent="-342900">
              <a:spcAft>
                <a:spcPts val="600"/>
              </a:spcAft>
              <a:buFont typeface="+mj-lt"/>
              <a:buAutoNum type="arabicPeriod"/>
            </a:pPr>
            <a:r>
              <a:rPr lang="en-US" sz="1600" dirty="0"/>
              <a:t>Information about achievements and latest developments in key policy areas</a:t>
            </a:r>
          </a:p>
          <a:p>
            <a:pPr marL="114300" indent="-342900">
              <a:spcAft>
                <a:spcPts val="600"/>
              </a:spcAft>
              <a:buFont typeface="+mj-lt"/>
              <a:buAutoNum type="arabicPeriod"/>
            </a:pPr>
            <a:r>
              <a:rPr lang="en-US" sz="1600" dirty="0"/>
              <a:t>Information about how to engage in European democracy</a:t>
            </a:r>
          </a:p>
          <a:p>
            <a:pPr marL="114300" indent="-342900">
              <a:spcAft>
                <a:spcPts val="600"/>
              </a:spcAft>
              <a:buFont typeface="+mj-lt"/>
              <a:buAutoNum type="arabicPeriod"/>
            </a:pPr>
            <a:r>
              <a:rPr lang="en-US" sz="1600" dirty="0"/>
              <a:t>Information about the European elections, voting rights and modalities</a:t>
            </a:r>
          </a:p>
          <a:p>
            <a:pPr marL="114300" indent="-342900">
              <a:spcAft>
                <a:spcPts val="600"/>
              </a:spcAft>
              <a:buFont typeface="+mj-lt"/>
              <a:buAutoNum type="arabicPeriod"/>
            </a:pPr>
            <a:r>
              <a:rPr lang="en-US" sz="1600" dirty="0"/>
              <a:t>A single website on the elections and information about electoral rights</a:t>
            </a:r>
          </a:p>
          <a:p>
            <a:pPr marL="114300" indent="-342900">
              <a:spcAft>
                <a:spcPts val="600"/>
              </a:spcAft>
              <a:buFont typeface="+mj-lt"/>
              <a:buAutoNum type="arabicPeriod"/>
            </a:pPr>
            <a:r>
              <a:rPr lang="en-US" sz="1600" dirty="0"/>
              <a:t>Infographics / visual communication materials</a:t>
            </a:r>
          </a:p>
          <a:p>
            <a:pPr marL="114300" indent="-342900">
              <a:spcAft>
                <a:spcPts val="600"/>
              </a:spcAft>
              <a:buFont typeface="+mj-lt"/>
              <a:buAutoNum type="arabicPeriod"/>
            </a:pPr>
            <a:r>
              <a:rPr lang="en-US" sz="1600" dirty="0" err="1"/>
              <a:t>Customisable</a:t>
            </a:r>
            <a:r>
              <a:rPr lang="en-US" sz="1600" dirty="0"/>
              <a:t> social media assets on policies and the elections</a:t>
            </a:r>
          </a:p>
          <a:p>
            <a:pPr marL="114300" indent="-342900">
              <a:spcAft>
                <a:spcPts val="600"/>
              </a:spcAft>
              <a:buFont typeface="+mj-lt"/>
              <a:buAutoNum type="arabicPeriod"/>
            </a:pPr>
            <a:r>
              <a:rPr lang="en-US" sz="1600" dirty="0"/>
              <a:t>Audiovisual explainers on policies and the elections</a:t>
            </a:r>
          </a:p>
          <a:p>
            <a:pPr marL="114300" indent="-342900">
              <a:spcAft>
                <a:spcPts val="600"/>
              </a:spcAft>
              <a:buFont typeface="+mj-lt"/>
              <a:buAutoNum type="arabicPeriod"/>
            </a:pPr>
            <a:r>
              <a:rPr lang="en-US" sz="1600" dirty="0"/>
              <a:t>A multilingual citizens helpline to ask questions about the elections and the EU</a:t>
            </a:r>
          </a:p>
          <a:p>
            <a:pPr marL="114300" indent="-342900">
              <a:spcAft>
                <a:spcPts val="600"/>
              </a:spcAft>
              <a:buFont typeface="+mj-lt"/>
              <a:buAutoNum type="arabicPeriod"/>
            </a:pPr>
            <a:r>
              <a:rPr lang="en-US" sz="1600" dirty="0"/>
              <a:t>Materials to uncover disinformation techniques and fakes and enhance media literacy</a:t>
            </a:r>
          </a:p>
          <a:p>
            <a:pPr marL="114300" indent="-342900">
              <a:spcAft>
                <a:spcPts val="600"/>
              </a:spcAft>
              <a:buFont typeface="+mj-lt"/>
              <a:buAutoNum type="arabicPeriod"/>
            </a:pPr>
            <a:r>
              <a:rPr lang="en-US" sz="1600" dirty="0"/>
              <a:t>Materials in simple language for younger and older audiences</a:t>
            </a:r>
          </a:p>
          <a:p>
            <a:pPr marL="114300" indent="-342900">
              <a:spcAft>
                <a:spcPts val="600"/>
              </a:spcAft>
              <a:buFont typeface="+mj-lt"/>
              <a:buAutoNum type="arabicPeriod"/>
            </a:pPr>
            <a:r>
              <a:rPr lang="en-US" sz="1600" dirty="0"/>
              <a:t>Games, quizzes, cartoons about the EU and the elections</a:t>
            </a:r>
          </a:p>
          <a:p>
            <a:pPr marL="114300" indent="-342900">
              <a:spcAft>
                <a:spcPts val="600"/>
              </a:spcAft>
              <a:buFont typeface="+mj-lt"/>
              <a:buAutoNum type="arabicPeriod"/>
            </a:pPr>
            <a:r>
              <a:rPr lang="en-US" sz="1600" dirty="0"/>
              <a:t>Project examples and stories from EU-funded projects</a:t>
            </a:r>
          </a:p>
          <a:p>
            <a:pPr marL="114300" indent="-342900">
              <a:spcAft>
                <a:spcPts val="600"/>
              </a:spcAft>
              <a:buFont typeface="+mj-lt"/>
              <a:buAutoNum type="arabicPeriod"/>
            </a:pPr>
            <a:r>
              <a:rPr lang="en-US" sz="1600" dirty="0"/>
              <a:t>Local events and debates about the EU</a:t>
            </a:r>
          </a:p>
          <a:p>
            <a:pPr marL="114300" indent="-342900">
              <a:spcAft>
                <a:spcPts val="600"/>
              </a:spcAft>
              <a:buFont typeface="+mj-lt"/>
              <a:buAutoNum type="arabicPeriod"/>
            </a:pPr>
            <a:r>
              <a:rPr lang="en-US" sz="1600" dirty="0"/>
              <a:t>All of it</a:t>
            </a:r>
            <a:endParaRPr lang="fr-BE" sz="1600" dirty="0"/>
          </a:p>
          <a:p>
            <a:endParaRPr lang="en-IE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A6402AE-2AC9-362D-081A-BECB992776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44</a:t>
            </a:fld>
            <a:endParaRPr lang="en-GB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9EA22DF8-CB79-E00F-3CC0-CF0C3759CC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4216" y="482860"/>
            <a:ext cx="10402105" cy="1267563"/>
          </a:xfrm>
        </p:spPr>
        <p:txBody>
          <a:bodyPr/>
          <a:lstStyle/>
          <a:p>
            <a:r>
              <a:rPr lang="en-US" sz="1800" b="1" dirty="0" err="1"/>
              <a:t>Slido</a:t>
            </a:r>
            <a:r>
              <a:rPr lang="en-US" sz="1800" b="1" dirty="0"/>
              <a:t> question: </a:t>
            </a:r>
            <a:r>
              <a:rPr lang="en-US" sz="1800" dirty="0"/>
              <a:t>What would you – the communicators – need from the EU institutions to support you in your efforts to activate voters? (up to 5 choices possible)</a:t>
            </a:r>
            <a:br>
              <a:rPr lang="en-US" sz="1800" dirty="0"/>
            </a:br>
            <a:br>
              <a:rPr lang="en-US" sz="1800" dirty="0"/>
            </a:br>
            <a:r>
              <a:rPr lang="en-US" sz="1800" dirty="0"/>
              <a:t>To answer please go to: </a:t>
            </a:r>
            <a:r>
              <a:rPr lang="en-US" sz="1800" dirty="0">
                <a:hlinkClick r:id="rId3"/>
              </a:rPr>
              <a:t>https://www.slido.com/</a:t>
            </a:r>
            <a:br>
              <a:rPr lang="en-US" sz="1800" dirty="0"/>
            </a:br>
            <a:endParaRPr lang="en-IE" sz="1800" dirty="0"/>
          </a:p>
        </p:txBody>
      </p:sp>
    </p:spTree>
    <p:extLst>
      <p:ext uri="{BB962C8B-B14F-4D97-AF65-F5344CB8AC3E}">
        <p14:creationId xmlns:p14="http://schemas.microsoft.com/office/powerpoint/2010/main" val="12909932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F083C6CB-F4C5-476A-3403-C4BD9A13430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077725" y="1516341"/>
          <a:ext cx="10392616" cy="4238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05C7E1E1-970D-3C2D-69B5-B11F155FC6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830" y="277037"/>
            <a:ext cx="11115770" cy="782357"/>
          </a:xfrm>
        </p:spPr>
        <p:txBody>
          <a:bodyPr/>
          <a:lstStyle/>
          <a:p>
            <a:r>
              <a:rPr lang="en-US" dirty="0">
                <a:cs typeface="Arial"/>
              </a:rPr>
              <a:t>2019 European elections – </a:t>
            </a:r>
            <a:r>
              <a:rPr lang="en-US" b="1" dirty="0">
                <a:cs typeface="Arial"/>
              </a:rPr>
              <a:t>turnout</a:t>
            </a:r>
            <a:r>
              <a:rPr lang="en-US" dirty="0">
                <a:cs typeface="Arial"/>
              </a:rPr>
              <a:t> by country</a:t>
            </a:r>
            <a:endParaRPr lang="en-US" sz="1400" dirty="0">
              <a:cs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408C685-107B-0BA0-8E18-6D967C01CB24}"/>
              </a:ext>
            </a:extLst>
          </p:cNvPr>
          <p:cNvSpPr txBox="1"/>
          <p:nvPr/>
        </p:nvSpPr>
        <p:spPr>
          <a:xfrm>
            <a:off x="302505" y="6401973"/>
            <a:ext cx="656721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000" b="0" i="1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4"/>
              </a:rPr>
              <a:t>Source: </a:t>
            </a:r>
            <a:r>
              <a:rPr kumimoji="0" lang="fr-BE" sz="1000" b="0" i="1" u="none" strike="noStrike" kern="120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4"/>
              </a:rPr>
              <a:t>European</a:t>
            </a:r>
            <a:r>
              <a:rPr kumimoji="0" lang="fr-BE" sz="1000" b="0" i="1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4"/>
              </a:rPr>
              <a:t> </a:t>
            </a:r>
            <a:r>
              <a:rPr kumimoji="0" lang="fr-BE" sz="1000" b="0" i="1" u="none" strike="noStrike" kern="120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4"/>
              </a:rPr>
              <a:t>Parliament</a:t>
            </a:r>
            <a:r>
              <a:rPr kumimoji="0" lang="fr-BE" sz="1000" b="0" i="1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4"/>
              </a:rPr>
              <a:t>/Kantar 2019</a:t>
            </a:r>
            <a:endParaRPr kumimoji="0" lang="en-IE" sz="1000" b="0" i="1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68C93E83-AECA-CEF8-E8E8-FB1AE6D9F2B6}"/>
              </a:ext>
            </a:extLst>
          </p:cNvPr>
          <p:cNvGraphicFramePr>
            <a:graphicFrameLocks/>
          </p:cNvGraphicFramePr>
          <p:nvPr/>
        </p:nvGraphicFramePr>
        <p:xfrm>
          <a:off x="923830" y="1168996"/>
          <a:ext cx="9563440" cy="46004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B1526D95-60F3-5404-56A0-4102EDB5ECAC}"/>
              </a:ext>
            </a:extLst>
          </p:cNvPr>
          <p:cNvGraphicFramePr>
            <a:graphicFrameLocks/>
          </p:cNvGraphicFramePr>
          <p:nvPr/>
        </p:nvGraphicFramePr>
        <p:xfrm>
          <a:off x="302505" y="1516341"/>
          <a:ext cx="11657431" cy="42871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7F5F99-6FDE-6C2C-95FD-A7B93266C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6C79FD-C571-418B-AB0F-5EE936C8527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4D4D4D">
                    <a:tint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4D4D4D">
                  <a:tint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5009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85FAA1E-B863-1DD9-B6A7-7CCB9DD438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288"/>
            <a:ext cx="10515600" cy="782357"/>
          </a:xfrm>
        </p:spPr>
        <p:txBody>
          <a:bodyPr/>
          <a:lstStyle/>
          <a:p>
            <a:r>
              <a:rPr lang="fr-BE" dirty="0" err="1"/>
              <a:t>Overview</a:t>
            </a:r>
            <a:r>
              <a:rPr lang="fr-BE" dirty="0"/>
              <a:t> of trust </a:t>
            </a:r>
            <a:r>
              <a:rPr lang="fr-BE" dirty="0" err="1"/>
              <a:t>levels</a:t>
            </a:r>
            <a:br>
              <a:rPr lang="fr-BE" dirty="0"/>
            </a:br>
            <a:endParaRPr lang="en-IE" sz="1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B0CD149-501E-6E04-3D71-DEF061C37462}"/>
              </a:ext>
            </a:extLst>
          </p:cNvPr>
          <p:cNvSpPr txBox="1"/>
          <p:nvPr/>
        </p:nvSpPr>
        <p:spPr>
          <a:xfrm>
            <a:off x="302505" y="6401973"/>
            <a:ext cx="3280667" cy="246221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BE" sz="1000" i="1" u="sng" dirty="0"/>
              <a:t>Source</a:t>
            </a:r>
            <a:r>
              <a:rPr lang="fr-BE" sz="1000" i="1" dirty="0"/>
              <a:t>: </a:t>
            </a:r>
            <a:r>
              <a:rPr lang="fr-BE" sz="1000" i="1" dirty="0">
                <a:hlinkClick r:id="rId3"/>
              </a:rPr>
              <a:t>Standard </a:t>
            </a:r>
            <a:r>
              <a:rPr lang="fr-BE" sz="1000" i="1" dirty="0" err="1">
                <a:hlinkClick r:id="rId3"/>
              </a:rPr>
              <a:t>Eurobarometer</a:t>
            </a:r>
            <a:r>
              <a:rPr lang="fr-BE" sz="1000" i="1" dirty="0">
                <a:hlinkClick r:id="rId3"/>
              </a:rPr>
              <a:t> 99, Spring 2023</a:t>
            </a:r>
            <a:endParaRPr lang="en-IE" sz="1000" i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B08C017-1AD1-8565-4601-578C6A47964D}"/>
              </a:ext>
            </a:extLst>
          </p:cNvPr>
          <p:cNvSpPr txBox="1"/>
          <p:nvPr/>
        </p:nvSpPr>
        <p:spPr>
          <a:xfrm>
            <a:off x="1010173" y="623965"/>
            <a:ext cx="106209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i="1" dirty="0" err="1"/>
              <a:t>How</a:t>
            </a:r>
            <a:r>
              <a:rPr lang="de-DE" sz="1400" i="1" dirty="0"/>
              <a:t> </a:t>
            </a:r>
            <a:r>
              <a:rPr lang="de-DE" sz="1400" i="1" dirty="0" err="1"/>
              <a:t>much</a:t>
            </a:r>
            <a:r>
              <a:rPr lang="de-DE" sz="1400" i="1" dirty="0"/>
              <a:t> </a:t>
            </a:r>
            <a:r>
              <a:rPr lang="de-DE" sz="1400" i="1" dirty="0" err="1"/>
              <a:t>trust</a:t>
            </a:r>
            <a:r>
              <a:rPr lang="de-DE" sz="1400" i="1" dirty="0"/>
              <a:t> do </a:t>
            </a:r>
            <a:r>
              <a:rPr lang="de-DE" sz="1400" i="1" dirty="0" err="1"/>
              <a:t>you</a:t>
            </a:r>
            <a:r>
              <a:rPr lang="de-DE" sz="1400" i="1" dirty="0"/>
              <a:t> </a:t>
            </a:r>
            <a:r>
              <a:rPr lang="de-DE" sz="1400" i="1" dirty="0" err="1"/>
              <a:t>have</a:t>
            </a:r>
            <a:r>
              <a:rPr lang="de-DE" sz="1400" i="1" dirty="0"/>
              <a:t> in European </a:t>
            </a:r>
            <a:r>
              <a:rPr lang="de-DE" sz="1400" i="1" dirty="0" err="1"/>
              <a:t>institutions</a:t>
            </a:r>
            <a:r>
              <a:rPr lang="de-DE" sz="1400" i="1" dirty="0"/>
              <a:t>:  </a:t>
            </a:r>
            <a:endParaRPr lang="en-IE" sz="1400" i="1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D818D1-E105-69B9-8D6C-0613946B8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6</a:t>
            </a:fld>
            <a:endParaRPr lang="en-GB" dirty="0"/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4606BB23-6234-3996-E5D8-FD8FC7D4F59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07734089"/>
              </p:ext>
            </p:extLst>
          </p:nvPr>
        </p:nvGraphicFramePr>
        <p:xfrm>
          <a:off x="976986" y="962292"/>
          <a:ext cx="10515600" cy="54537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4982701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13CDB81-7408-0B04-474B-7FD503FBB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7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58DDA18-1A97-8656-96B8-40302BA2C35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565" t="18660" r="2124" b="8903"/>
          <a:stretch/>
        </p:blipFill>
        <p:spPr>
          <a:xfrm>
            <a:off x="462844" y="1024349"/>
            <a:ext cx="9448800" cy="5502176"/>
          </a:xfrm>
          <a:prstGeom prst="rect">
            <a:avLst/>
          </a:prstGeom>
        </p:spPr>
      </p:pic>
      <p:sp>
        <p:nvSpPr>
          <p:cNvPr id="7" name="Title 4">
            <a:extLst>
              <a:ext uri="{FF2B5EF4-FFF2-40B4-BE49-F238E27FC236}">
                <a16:creationId xmlns:a16="http://schemas.microsoft.com/office/drawing/2014/main" id="{0D650070-E58F-FC35-ABB9-D1BC7B97E6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499" y="183755"/>
            <a:ext cx="10515600" cy="782638"/>
          </a:xfrm>
        </p:spPr>
        <p:txBody>
          <a:bodyPr/>
          <a:lstStyle/>
          <a:p>
            <a:r>
              <a:rPr lang="fr-BE" b="1" dirty="0" err="1"/>
              <a:t>European</a:t>
            </a:r>
            <a:r>
              <a:rPr lang="fr-BE" b="1" dirty="0"/>
              <a:t> Union:</a:t>
            </a:r>
            <a:br>
              <a:rPr lang="fr-BE" sz="2400" dirty="0"/>
            </a:br>
            <a:r>
              <a:rPr lang="fr-BE" sz="2400" dirty="0"/>
              <a:t>Main </a:t>
            </a:r>
            <a:r>
              <a:rPr lang="fr-BE" sz="2400" dirty="0" err="1"/>
              <a:t>reasons</a:t>
            </a:r>
            <a:r>
              <a:rPr lang="fr-BE" sz="2400" dirty="0"/>
              <a:t> </a:t>
            </a:r>
            <a:r>
              <a:rPr lang="fr-BE" sz="2400" u="sng" dirty="0"/>
              <a:t>to vote </a:t>
            </a:r>
            <a:r>
              <a:rPr lang="fr-BE" sz="2400" dirty="0"/>
              <a:t>in the 2024 </a:t>
            </a:r>
            <a:r>
              <a:rPr lang="fr-BE" sz="2400" dirty="0" err="1"/>
              <a:t>European</a:t>
            </a:r>
            <a:r>
              <a:rPr lang="fr-BE" sz="2400" dirty="0"/>
              <a:t> </a:t>
            </a:r>
            <a:r>
              <a:rPr lang="fr-BE" sz="2400" dirty="0" err="1"/>
              <a:t>elections</a:t>
            </a:r>
            <a:r>
              <a:rPr lang="fr-BE" sz="2400" dirty="0"/>
              <a:t> </a:t>
            </a:r>
            <a:endParaRPr lang="en-IE" sz="2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DA28266-3CEA-D8F4-74A9-D9640F2F4C08}"/>
              </a:ext>
            </a:extLst>
          </p:cNvPr>
          <p:cNvSpPr txBox="1"/>
          <p:nvPr/>
        </p:nvSpPr>
        <p:spPr>
          <a:xfrm>
            <a:off x="0" y="6526525"/>
            <a:ext cx="636905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i="1" dirty="0">
                <a:solidFill>
                  <a:schemeClr val="tx1">
                    <a:lumMod val="50000"/>
                  </a:schemeClr>
                </a:solidFill>
                <a:ea typeface="Verdana" panose="020B060403050404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Source</a:t>
            </a:r>
            <a:r>
              <a:rPr lang="de-DE" sz="1000" dirty="0">
                <a:solidFill>
                  <a:srgbClr val="0563C1"/>
                </a:solidFill>
                <a:latin typeface="Verdana" panose="020B0604030504040204" pitchFamily="34" charset="0"/>
                <a:ea typeface="Verdana" panose="020B060403050404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: </a:t>
            </a:r>
            <a:r>
              <a:rPr lang="en-US" sz="1000" dirty="0">
                <a:solidFill>
                  <a:srgbClr val="0563C1"/>
                </a:solidFill>
                <a:latin typeface="Verdana" panose="020B0604030504040204" pitchFamily="34" charset="0"/>
                <a:ea typeface="Verdana" panose="020B060403050404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EP Spring 2023 Survey: Democracy in action - One year before the European elections</a:t>
            </a:r>
            <a:endParaRPr lang="en-IE" sz="1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3098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50CDB72-4BB2-4BCB-A094-D6B2DC0AE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8</a:t>
            </a:fld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CFA6EB1-630B-38D0-60BA-F62FCEC765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4310"/>
            <a:ext cx="10515600" cy="869153"/>
          </a:xfrm>
        </p:spPr>
        <p:txBody>
          <a:bodyPr/>
          <a:lstStyle/>
          <a:p>
            <a:r>
              <a:rPr lang="fr-BE" b="1" dirty="0" err="1"/>
              <a:t>European</a:t>
            </a:r>
            <a:r>
              <a:rPr lang="fr-BE" b="1" dirty="0"/>
              <a:t> Union:</a:t>
            </a:r>
            <a:br>
              <a:rPr lang="fr-BE" sz="2400" dirty="0"/>
            </a:br>
            <a:r>
              <a:rPr lang="fr-BE" sz="2400" dirty="0"/>
              <a:t>Main </a:t>
            </a:r>
            <a:r>
              <a:rPr lang="fr-BE" sz="2400" dirty="0" err="1"/>
              <a:t>reasons</a:t>
            </a:r>
            <a:r>
              <a:rPr lang="fr-BE" sz="2400" dirty="0"/>
              <a:t> </a:t>
            </a:r>
            <a:r>
              <a:rPr lang="de-DE" sz="2400" u="sng" dirty="0"/>
              <a:t>not </a:t>
            </a:r>
            <a:r>
              <a:rPr lang="de-DE" sz="2400" u="sng" dirty="0" err="1"/>
              <a:t>to</a:t>
            </a:r>
            <a:r>
              <a:rPr lang="de-DE" sz="2400" u="sng" dirty="0"/>
              <a:t> vote </a:t>
            </a:r>
            <a:r>
              <a:rPr lang="de-DE" sz="2400" dirty="0"/>
              <a:t>in </a:t>
            </a:r>
            <a:r>
              <a:rPr lang="de-DE" sz="2400" dirty="0" err="1"/>
              <a:t>the</a:t>
            </a:r>
            <a:r>
              <a:rPr lang="de-DE" sz="2400" dirty="0"/>
              <a:t> European </a:t>
            </a:r>
            <a:r>
              <a:rPr lang="de-DE" sz="2400" dirty="0" err="1"/>
              <a:t>elections</a:t>
            </a:r>
            <a:r>
              <a:rPr lang="de-DE" sz="2400" dirty="0"/>
              <a:t>? (EU27) (%)</a:t>
            </a:r>
            <a:endParaRPr lang="en-IE" sz="2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5B17760-B59E-4982-8311-3DA281AB5E2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002" t="20521" r="8137"/>
          <a:stretch/>
        </p:blipFill>
        <p:spPr>
          <a:xfrm>
            <a:off x="370390" y="943463"/>
            <a:ext cx="10877550" cy="539647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ADF3FD0-8AC7-4002-02A3-8FB40C182541}"/>
              </a:ext>
            </a:extLst>
          </p:cNvPr>
          <p:cNvSpPr txBox="1"/>
          <p:nvPr/>
        </p:nvSpPr>
        <p:spPr>
          <a:xfrm>
            <a:off x="0" y="6526525"/>
            <a:ext cx="636905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i="1" dirty="0">
                <a:solidFill>
                  <a:schemeClr val="tx1">
                    <a:lumMod val="50000"/>
                  </a:schemeClr>
                </a:solidFill>
                <a:ea typeface="Verdana" panose="020B060403050404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Source</a:t>
            </a:r>
            <a:r>
              <a:rPr lang="de-DE" sz="1000" dirty="0">
                <a:solidFill>
                  <a:srgbClr val="0563C1"/>
                </a:solidFill>
                <a:latin typeface="Verdana" panose="020B0604030504040204" pitchFamily="34" charset="0"/>
                <a:ea typeface="Verdana" panose="020B060403050404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: </a:t>
            </a:r>
            <a:r>
              <a:rPr lang="en-US" sz="1000" dirty="0">
                <a:solidFill>
                  <a:srgbClr val="0563C1"/>
                </a:solidFill>
                <a:latin typeface="Verdana" panose="020B0604030504040204" pitchFamily="34" charset="0"/>
                <a:ea typeface="Verdana" panose="020B060403050404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EP Spring 2023 Survey: Democracy in action - One year before the European elections</a:t>
            </a:r>
            <a:endParaRPr lang="en-IE" sz="1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66052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B778944-567F-BF71-7171-0095B94A9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9</a:t>
            </a:fld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601723A-2691-4B3A-6E94-34FE736389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9590"/>
            <a:ext cx="10515600" cy="782357"/>
          </a:xfrm>
        </p:spPr>
        <p:txBody>
          <a:bodyPr/>
          <a:lstStyle/>
          <a:p>
            <a:r>
              <a:rPr lang="de-DE" dirty="0" err="1"/>
              <a:t>Geography</a:t>
            </a:r>
            <a:r>
              <a:rPr lang="de-DE" dirty="0"/>
              <a:t> of </a:t>
            </a:r>
            <a:r>
              <a:rPr lang="de-DE" dirty="0" err="1"/>
              <a:t>Discontent</a:t>
            </a:r>
            <a:endParaRPr lang="en-IE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FE2A220-7644-17E0-8318-F5DBE75DA647}"/>
              </a:ext>
            </a:extLst>
          </p:cNvPr>
          <p:cNvSpPr txBox="1"/>
          <p:nvPr/>
        </p:nvSpPr>
        <p:spPr>
          <a:xfrm>
            <a:off x="6648350" y="1225115"/>
            <a:ext cx="4705450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404040"/>
                </a:solidFill>
                <a:effectLst/>
                <a:latin typeface="arial" panose="020B0604020202020204" pitchFamily="34" charset="0"/>
              </a:rPr>
              <a:t>The results show that </a:t>
            </a:r>
            <a:r>
              <a:rPr lang="en-US" b="1" i="0" dirty="0">
                <a:solidFill>
                  <a:srgbClr val="404040"/>
                </a:solidFill>
                <a:effectLst/>
                <a:latin typeface="arial" panose="020B0604020202020204" pitchFamily="34" charset="0"/>
              </a:rPr>
              <a:t>economic and industrial decline</a:t>
            </a:r>
            <a:r>
              <a:rPr lang="en-US" b="0" i="0" dirty="0">
                <a:solidFill>
                  <a:srgbClr val="404040"/>
                </a:solidFill>
                <a:effectLst/>
                <a:latin typeface="arial" panose="020B0604020202020204" pitchFamily="34" charset="0"/>
              </a:rPr>
              <a:t> are driving the anti-EU vote.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0" i="0" dirty="0">
              <a:solidFill>
                <a:srgbClr val="404040"/>
              </a:solidFill>
              <a:effectLst/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The longer</a:t>
            </a:r>
            <a:r>
              <a:rPr lang="en-US" b="0" dirty="0"/>
              <a:t> a region is caught in a regional development trap, </a:t>
            </a:r>
            <a:r>
              <a:rPr lang="en-US" b="1" dirty="0"/>
              <a:t>the greater is the impact on Eurosceptic voting </a:t>
            </a:r>
            <a:r>
              <a:rPr lang="en-US" b="0" dirty="0"/>
              <a:t> </a:t>
            </a:r>
          </a:p>
          <a:p>
            <a:endParaRPr lang="en-US" dirty="0">
              <a:solidFill>
                <a:srgbClr val="404040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404040"/>
                </a:solidFill>
                <a:effectLst/>
                <a:latin typeface="arial" panose="020B0604020202020204" pitchFamily="34" charset="0"/>
              </a:rPr>
              <a:t>Areas with </a:t>
            </a:r>
            <a:r>
              <a:rPr lang="en-US" b="1" i="0" dirty="0">
                <a:solidFill>
                  <a:srgbClr val="404040"/>
                </a:solidFill>
                <a:effectLst/>
                <a:latin typeface="arial" panose="020B0604020202020204" pitchFamily="34" charset="0"/>
              </a:rPr>
              <a:t>lower employment rates or with a less-educated workforce </a:t>
            </a:r>
            <a:r>
              <a:rPr lang="en-US" b="0" i="0" dirty="0">
                <a:solidFill>
                  <a:srgbClr val="404040"/>
                </a:solidFill>
                <a:effectLst/>
                <a:latin typeface="arial" panose="020B0604020202020204" pitchFamily="34" charset="0"/>
              </a:rPr>
              <a:t>are also more likely to vote anti-EU.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404040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404040"/>
              </a:solidFill>
              <a:latin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526E64A-FB1C-7FB1-38DA-A55D33DDB2A4}"/>
              </a:ext>
            </a:extLst>
          </p:cNvPr>
          <p:cNvSpPr txBox="1"/>
          <p:nvPr/>
        </p:nvSpPr>
        <p:spPr>
          <a:xfrm>
            <a:off x="6850556" y="4637351"/>
            <a:ext cx="47507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hlinkClick r:id="" action="ppaction://noaction"/>
              </a:rPr>
              <a:t>The Geography of EU discontent and the regional </a:t>
            </a:r>
          </a:p>
          <a:p>
            <a:r>
              <a:rPr lang="en-US" sz="1200" dirty="0">
                <a:hlinkClick r:id="" action="ppaction://noaction"/>
              </a:rPr>
              <a:t>development trap</a:t>
            </a:r>
            <a:r>
              <a:rPr lang="en-US" sz="1200" dirty="0"/>
              <a:t>, 2023</a:t>
            </a:r>
          </a:p>
          <a:p>
            <a:r>
              <a:rPr lang="en-US" sz="1200" dirty="0"/>
              <a:t>Andrés Rodríguez-Pose, Lewis Dijkstra and </a:t>
            </a:r>
          </a:p>
          <a:p>
            <a:r>
              <a:rPr lang="en-US" sz="1200" dirty="0"/>
              <a:t>Hugo </a:t>
            </a:r>
            <a:r>
              <a:rPr lang="en-US" sz="1200" dirty="0" err="1"/>
              <a:t>Poelman</a:t>
            </a:r>
            <a:endParaRPr lang="en-US" sz="1200" dirty="0"/>
          </a:p>
          <a:p>
            <a:endParaRPr lang="en-IE" sz="12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014017C-E324-213B-AFF7-B0A5806D3C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607" y="896955"/>
            <a:ext cx="5764193" cy="5912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082410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EC colour scheme">
      <a:dk1>
        <a:srgbClr val="4D4D4D"/>
      </a:dk1>
      <a:lt1>
        <a:srgbClr val="FFFFFF"/>
      </a:lt1>
      <a:dk2>
        <a:srgbClr val="034EA2"/>
      </a:dk2>
      <a:lt2>
        <a:srgbClr val="D3E8F9"/>
      </a:lt2>
      <a:accent1>
        <a:srgbClr val="1E858B"/>
      </a:accent1>
      <a:accent2>
        <a:srgbClr val="4BC5DE"/>
      </a:accent2>
      <a:accent3>
        <a:srgbClr val="1EC08A"/>
      </a:accent3>
      <a:accent4>
        <a:srgbClr val="ED8D2F"/>
      </a:accent4>
      <a:accent5>
        <a:srgbClr val="FFC000"/>
      </a:accent5>
      <a:accent6>
        <a:srgbClr val="E76C53"/>
      </a:accent6>
      <a:hlink>
        <a:srgbClr val="0563C1"/>
      </a:hlink>
      <a:folHlink>
        <a:srgbClr val="24337E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_Presentation.pptx" id="{DF0E4C23-23CF-4CA0-B78D-4EE4E4812529}" vid="{A275074F-6DFA-4FBF-AA5C-38C3649C393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3500</TotalTime>
  <Words>2587</Words>
  <Application>Microsoft Office PowerPoint</Application>
  <PresentationFormat>Widescreen</PresentationFormat>
  <Paragraphs>334</Paragraphs>
  <Slides>44</Slides>
  <Notes>39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4" baseType="lpstr">
      <vt:lpstr>arial</vt:lpstr>
      <vt:lpstr>arial</vt:lpstr>
      <vt:lpstr>Calibri</vt:lpstr>
      <vt:lpstr>EuropeaEco</vt:lpstr>
      <vt:lpstr>Helvetica</vt:lpstr>
      <vt:lpstr>Segoe UI</vt:lpstr>
      <vt:lpstr>Symbol</vt:lpstr>
      <vt:lpstr>Times New Roman</vt:lpstr>
      <vt:lpstr>Verdana</vt:lpstr>
      <vt:lpstr>1_Office Theme</vt:lpstr>
      <vt:lpstr>Communicating ahead of the European Elections 2024  EUROPE DIRECT centres Regional training Budapest, 10-11 October 2023</vt:lpstr>
      <vt:lpstr>A shared responsability for EU communication</vt:lpstr>
      <vt:lpstr>PowerPoint Presentation</vt:lpstr>
      <vt:lpstr>PowerPoint Presentation</vt:lpstr>
      <vt:lpstr>2019 European elections – turnout by country</vt:lpstr>
      <vt:lpstr>Overview of trust levels </vt:lpstr>
      <vt:lpstr>European Union: Main reasons to vote in the 2024 European elections </vt:lpstr>
      <vt:lpstr>European Union: Main reasons not to vote in the European elections? (EU27) (%)</vt:lpstr>
      <vt:lpstr>Geography of Discontent</vt:lpstr>
      <vt:lpstr>PowerPoint Presentation</vt:lpstr>
      <vt:lpstr>PowerPoint Presentation</vt:lpstr>
      <vt:lpstr>   Elections-related communication:   Objectives, areas and resources </vt:lpstr>
      <vt:lpstr>Objectives</vt:lpstr>
      <vt:lpstr>…support „candidate Europe“</vt:lpstr>
      <vt:lpstr>Our 6 areas of action and cooperation</vt:lpstr>
      <vt:lpstr>1 - Communicating EU delivery </vt:lpstr>
      <vt:lpstr>Rising prices/ inflation/ cost of living is considered the most important issue faced by the EU, followed by the international situation and immigration</vt:lpstr>
      <vt:lpstr>Key concerns in selected countries </vt:lpstr>
      <vt:lpstr>What you can do (1/2)</vt:lpstr>
      <vt:lpstr>What you can do (2/2)</vt:lpstr>
      <vt:lpstr>State of the Union 2023</vt:lpstr>
      <vt:lpstr>Websites</vt:lpstr>
      <vt:lpstr> Projects and stories about EU benefits – make them visible!</vt:lpstr>
      <vt:lpstr>Press, social media, audiovisual </vt:lpstr>
      <vt:lpstr>2 - Fighting elections-related disinformation   </vt:lpstr>
      <vt:lpstr>Our goal and strands of action</vt:lpstr>
      <vt:lpstr>What you can do</vt:lpstr>
      <vt:lpstr>Resources against mis-/disinformation</vt:lpstr>
      <vt:lpstr>3 - Informing about  European elections    </vt:lpstr>
      <vt:lpstr>PowerPoint Presentation</vt:lpstr>
      <vt:lpstr>PowerPoint Presentation</vt:lpstr>
      <vt:lpstr>Citizens‘ Elections Helpline (of the EU‘s contact centre)</vt:lpstr>
      <vt:lpstr> Young people and first time voters</vt:lpstr>
      <vt:lpstr>EU presence on the ground in Member States</vt:lpstr>
      <vt:lpstr>What you can do</vt:lpstr>
      <vt:lpstr>4 - Supporting the EP’s  ‘go-to-vote’ campaign in 2024  </vt:lpstr>
      <vt:lpstr>What you can do</vt:lpstr>
      <vt:lpstr>5 - Activating our networks and partners  </vt:lpstr>
      <vt:lpstr>PowerPoint Presentation</vt:lpstr>
      <vt:lpstr>What you can do </vt:lpstr>
      <vt:lpstr>6 - Empowering and engaging staff  </vt:lpstr>
      <vt:lpstr>What you can do </vt:lpstr>
      <vt:lpstr>Let’s discuss your needs!</vt:lpstr>
      <vt:lpstr>Slido question: What would you – the communicators – need from the EU institutions to support you in your efforts to activate voters? (up to 5 choices possible)  To answer please go to: https://www.slido.com/ </vt:lpstr>
    </vt:vector>
  </TitlesOfParts>
  <Company>European Commission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Maximising our communication firepower  ahead of the  European Elections 2024</dc:title>
  <dc:creator>GAGELEA George (COMM-EXT)</dc:creator>
  <cp:lastModifiedBy>GAGELEA George (COMM-EXT)</cp:lastModifiedBy>
  <cp:revision>138</cp:revision>
  <dcterms:created xsi:type="dcterms:W3CDTF">2023-05-16T10:01:01Z</dcterms:created>
  <dcterms:modified xsi:type="dcterms:W3CDTF">2023-10-09T07:42:44Z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6bd9ddd1-4d20-43f6-abfa-fc3c07406f94_Enabled">
    <vt:lpwstr>true</vt:lpwstr>
  </property>
  <property fmtid="{D5CDD505-2E9C-101B-9397-08002B2CF9AE}" pid="3" name="MSIP_Label_6bd9ddd1-4d20-43f6-abfa-fc3c07406f94_SetDate">
    <vt:lpwstr>2023-05-16T10:01:03Z</vt:lpwstr>
  </property>
  <property fmtid="{D5CDD505-2E9C-101B-9397-08002B2CF9AE}" pid="4" name="MSIP_Label_6bd9ddd1-4d20-43f6-abfa-fc3c07406f94_Method">
    <vt:lpwstr>Standard</vt:lpwstr>
  </property>
  <property fmtid="{D5CDD505-2E9C-101B-9397-08002B2CF9AE}" pid="5" name="MSIP_Label_6bd9ddd1-4d20-43f6-abfa-fc3c07406f94_Name">
    <vt:lpwstr>Commission Use</vt:lpwstr>
  </property>
  <property fmtid="{D5CDD505-2E9C-101B-9397-08002B2CF9AE}" pid="6" name="MSIP_Label_6bd9ddd1-4d20-43f6-abfa-fc3c07406f94_SiteId">
    <vt:lpwstr>b24c8b06-522c-46fe-9080-70926f8dddb1</vt:lpwstr>
  </property>
  <property fmtid="{D5CDD505-2E9C-101B-9397-08002B2CF9AE}" pid="7" name="MSIP_Label_6bd9ddd1-4d20-43f6-abfa-fc3c07406f94_ActionId">
    <vt:lpwstr>3cdef99d-b4a2-481a-acd3-f070ce1e68e5</vt:lpwstr>
  </property>
  <property fmtid="{D5CDD505-2E9C-101B-9397-08002B2CF9AE}" pid="8" name="MSIP_Label_6bd9ddd1-4d20-43f6-abfa-fc3c07406f94_ContentBits">
    <vt:lpwstr>0</vt:lpwstr>
  </property>
</Properties>
</file>